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2" r:id="rId5"/>
    <p:sldId id="258" r:id="rId6"/>
    <p:sldId id="263" r:id="rId7"/>
    <p:sldId id="257" r:id="rId8"/>
    <p:sldId id="264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6EF715-95B4-40DB-BCF1-AAE916A0DF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B8F8AF3-BBF0-47C8-A8BB-DAA6F9FCB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A603B-6418-4580-9C6D-1481995B7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6CFF-587A-4CCA-AEFF-B56E9BB81C04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904F72-8608-4E5D-A337-38E920FF9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A0ECE7-DAF4-4E8C-B89C-F8BAE3D48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1C92-67F5-41C1-A5D1-16C0EE7D5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985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77C1FF-A671-4F1E-8AD1-879128F52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49B3D62-8FF2-4D7B-8ADA-024EDA07B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9FC588-FC06-4917-890F-E2C08EA99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6CFF-587A-4CCA-AEFF-B56E9BB81C04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CD76BE-1C61-4A0A-99B1-3827D3084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27673C-6C39-459B-9112-A3463BB49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1C92-67F5-41C1-A5D1-16C0EE7D5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82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74C7FD4-DD47-4A09-A4F3-7AE50EDA8E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5CEC6D4-4166-4EEF-BAEC-02BF827C7B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75E342-3FA2-408D-BCCA-F6DE42540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6CFF-587A-4CCA-AEFF-B56E9BB81C04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1CD88A-3B7C-4B90-B5B0-908164A70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D1B3AA-5A35-4763-981B-67EEAD20E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1C92-67F5-41C1-A5D1-16C0EE7D5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15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FF64EE-42F3-4660-8C60-F5EA43D7E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2C250F-8EC5-405A-8F7D-5807E1B8E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672EE4-A057-4F15-A72C-2B88B8F38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6CFF-587A-4CCA-AEFF-B56E9BB81C04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A78662-BC1B-4FE4-9846-08B821249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2AB4DE-1E3C-406F-80EF-F9E6DA2A8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1C92-67F5-41C1-A5D1-16C0EE7D5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80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F179A7-5432-4E9D-A32E-95B29FD48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B27C02D-FA4F-49D9-850F-6FA1369AF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FA0916-2D3A-46FB-A1BD-50E3AD06A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6CFF-587A-4CCA-AEFF-B56E9BB81C04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9E0B9C-BE45-4DBC-A896-2B1C8C0F3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F2A1FF-5010-402A-B364-F7EC864BA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1C92-67F5-41C1-A5D1-16C0EE7D5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658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7C51E9-5845-40B1-95D8-0BE750DDB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FB38BB-82F2-47BF-94CE-C1558FB4DC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C76D66A-73A1-45EB-83E0-2B84DFFC0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F28CB1F-A081-4362-9095-A1979F363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6CFF-587A-4CCA-AEFF-B56E9BB81C04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42EFC02-E8FA-43D2-9575-3D9ECE8AE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76657E3-5ABF-466C-B31E-125B8301F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1C92-67F5-41C1-A5D1-16C0EE7D5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84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4F181A-83A1-4E3B-ADB4-91E4EF482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38757E-CEB8-4575-BE43-8B5DFF9AC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E296696-894E-43CD-B64A-65F1C1E1F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C317821-6127-4EF4-85EF-8778427930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496ED24-B785-4801-93C3-1393A5486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B27D4B7-A069-494E-A2B4-47315A73D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6CFF-587A-4CCA-AEFF-B56E9BB81C04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67E5F6D-1109-430F-937D-AA4D26F5A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CCEB832-C877-47CF-91BF-2C8C0AB83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1C92-67F5-41C1-A5D1-16C0EE7D5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46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E1D56-F035-48A4-8204-5F23E7993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0144EAD-53B8-4B6B-9C1D-642C2C06C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6CFF-587A-4CCA-AEFF-B56E9BB81C04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FB5ABCB-B3C0-4D4D-B6A0-7A549190F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B354169-1626-4C8A-9259-8F207A384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1C92-67F5-41C1-A5D1-16C0EE7D5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02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A2A542F-C16A-4F4A-96AC-13DD20533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6CFF-587A-4CCA-AEFF-B56E9BB81C04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7C35E12-15B8-48FC-9333-6892C8254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FE03D92-E017-4139-BBE9-BCFF9FE1B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1C92-67F5-41C1-A5D1-16C0EE7D5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600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45B347-F42E-4822-A247-930731941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6B36EE-B260-4758-A119-3DE9CB088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CC5E6B2-92C7-41C1-9342-9C1B976F3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079EB23-D569-46FC-A684-9A0E17B16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6CFF-587A-4CCA-AEFF-B56E9BB81C04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BD22EDE-194B-4EA9-A028-B45C940E4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D194BAE-F512-4FA6-BA66-645DF99E3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1C92-67F5-41C1-A5D1-16C0EE7D5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651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85E621-0B33-4CC2-9C04-6E6D4B126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A5A9036-8A39-4C79-A632-782B16D437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23EA6BB-3042-4E5E-BD43-086DAF3A3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19FE056-5024-490B-A1E8-B6F937B04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6CFF-587A-4CCA-AEFF-B56E9BB81C04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8739F5C-1B3A-4DB7-AD4D-C644D5EF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5A29C2C-8F1D-4634-A517-D9DFFE5A4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1C92-67F5-41C1-A5D1-16C0EE7D5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443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FEF023E-E291-4A43-B91B-53C9FC5F6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AF03A84-E20F-4787-84D4-15A7D3B0E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FB6FEC-085C-49F3-81DD-5908FBBA6F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16CFF-587A-4CCA-AEFF-B56E9BB81C04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AC1F01-012B-421E-81FE-2A551E2214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CBE483-E2FA-4651-BADB-55BEC6CA28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C1C92-67F5-41C1-A5D1-16C0EE7D5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53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FC_qJ_8Ln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ADA3DD-D8DF-490F-9B1F-BBCF291EDA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41447"/>
            <a:ext cx="9144000" cy="2387600"/>
          </a:xfrm>
        </p:spPr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Zemětřesení</a:t>
            </a:r>
          </a:p>
        </p:txBody>
      </p:sp>
    </p:spTree>
    <p:extLst>
      <p:ext uri="{BB962C8B-B14F-4D97-AF65-F5344CB8AC3E}">
        <p14:creationId xmlns:p14="http://schemas.microsoft.com/office/powerpoint/2010/main" val="3090922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E4E0D7D-2328-463D-9466-2F1ED65F2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 b="1">
                <a:solidFill>
                  <a:srgbClr val="FFFFFF"/>
                </a:solidFill>
              </a:rPr>
              <a:t>Co je zemětřesení</a:t>
            </a:r>
          </a:p>
        </p:txBody>
      </p:sp>
      <p:sp>
        <p:nvSpPr>
          <p:cNvPr id="20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AFD90E-11CD-48CF-BE54-3D83B8407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/>
              <a:t>Krátkodobé otřesy zemského povrchu </a:t>
            </a:r>
          </a:p>
          <a:p>
            <a:r>
              <a:rPr lang="cs-CZ"/>
              <a:t> způsobeno uvolněním tlaku/vyrovnáním napětí při pohybu litosférických </a:t>
            </a:r>
          </a:p>
          <a:p>
            <a:r>
              <a:rPr lang="cs-CZ"/>
              <a:t>Většina zemětřesení trvá jen pár sekund, ale některá mohou trvat jednu minutu nebo více. Za hlavním zemětřesením často následuje několik otřesů.</a:t>
            </a:r>
          </a:p>
          <a:p>
            <a:endParaRPr lang="cs-CZ"/>
          </a:p>
          <a:p>
            <a:r>
              <a:rPr lang="cs-CZ" u="sng">
                <a:hlinkClick r:id="rId2"/>
              </a:rPr>
              <a:t>https://www.youtube.com/watch?v=SFC_qJ_8LnM</a:t>
            </a:r>
            <a:endParaRPr lang="cs-CZ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575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70">
            <a:extLst>
              <a:ext uri="{FF2B5EF4-FFF2-40B4-BE49-F238E27FC236}">
                <a16:creationId xmlns:a16="http://schemas.microsoft.com/office/drawing/2014/main" id="{CEF6118E-44FB-4509-B4D9-129052E4C6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EEAFAC-9103-4218-AF8B-5BDB4220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195"/>
            <a:ext cx="3986156" cy="2806506"/>
          </a:xfrm>
        </p:spPr>
        <p:txBody>
          <a:bodyPr anchor="b">
            <a:normAutofit/>
          </a:bodyPr>
          <a:lstStyle/>
          <a:p>
            <a:r>
              <a:rPr lang="cs-CZ" sz="4000" b="1"/>
              <a:t>Místo vzniku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1916A9-3560-46AC-81F9-A97BAC21B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26300"/>
            <a:ext cx="3986156" cy="2588458"/>
          </a:xfrm>
        </p:spPr>
        <p:txBody>
          <a:bodyPr>
            <a:normAutofit/>
          </a:bodyPr>
          <a:lstStyle/>
          <a:p>
            <a:r>
              <a:rPr lang="cs-CZ" sz="2000"/>
              <a:t>Ohnisko zemětřesení = hypocentrum</a:t>
            </a:r>
          </a:p>
          <a:p>
            <a:r>
              <a:rPr lang="cs-CZ" sz="2000"/>
              <a:t>Místo na povrchu = epicentrum</a:t>
            </a:r>
          </a:p>
          <a:p>
            <a:r>
              <a:rPr lang="cs-CZ" sz="2000"/>
              <a:t>Šíří se ve vlnách</a:t>
            </a:r>
          </a:p>
        </p:txBody>
      </p:sp>
      <p:pic>
        <p:nvPicPr>
          <p:cNvPr id="1026" name="Picture 2" descr="Hypocentrum a epicentrum zemětřesení">
            <a:extLst>
              <a:ext uri="{FF2B5EF4-FFF2-40B4-BE49-F238E27FC236}">
                <a16:creationId xmlns:a16="http://schemas.microsoft.com/office/drawing/2014/main" id="{2BA578FA-5523-4126-BB33-1BF8AB0F7F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28" b="5378"/>
          <a:stretch/>
        </p:blipFill>
        <p:spPr bwMode="auto">
          <a:xfrm>
            <a:off x="5186557" y="162853"/>
            <a:ext cx="6830817" cy="613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84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00A1F06-8F8D-4D85-92F1-604932A32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b="1"/>
              <a:t>Síla zemětřesení – Richterova stupnice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PPT - Dno oceánu, zemětřesení PowerPoint Presentation, free download -  ID:3415681">
            <a:extLst>
              <a:ext uri="{FF2B5EF4-FFF2-40B4-BE49-F238E27FC236}">
                <a16:creationId xmlns:a16="http://schemas.microsoft.com/office/drawing/2014/main" id="{D67107EF-8B92-42A5-916C-91268EA32B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3" r="1" b="4711"/>
          <a:stretch/>
        </p:blipFill>
        <p:spPr bwMode="auto">
          <a:xfrm>
            <a:off x="545238" y="858525"/>
            <a:ext cx="7608304" cy="521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53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6CAED0A-2A45-4C9C-BCDD-21A8A092C5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B2C626E-AD09-4668-9BF7-E321D322F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cs-CZ" sz="4800" b="1"/>
              <a:t>Měření síly otřesů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A15BC3-42AF-45A8-8506-4687E99A5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4160725" cy="3598989"/>
          </a:xfrm>
        </p:spPr>
        <p:txBody>
          <a:bodyPr anchor="ctr">
            <a:normAutofit/>
          </a:bodyPr>
          <a:lstStyle/>
          <a:p>
            <a:r>
              <a:rPr lang="cs-CZ" sz="2000"/>
              <a:t>Seismograf = přístroj na měření zemětřesení </a:t>
            </a:r>
          </a:p>
          <a:p>
            <a:endParaRPr lang="cs-CZ" sz="2000"/>
          </a:p>
        </p:txBody>
      </p:sp>
      <p:pic>
        <p:nvPicPr>
          <p:cNvPr id="4100" name="Picture 4" descr="Seismograf.">
            <a:extLst>
              <a:ext uri="{FF2B5EF4-FFF2-40B4-BE49-F238E27FC236}">
                <a16:creationId xmlns:a16="http://schemas.microsoft.com/office/drawing/2014/main" id="{534A7664-8364-4CF2-B061-F9AD33B7F4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76" r="24662" b="-3"/>
          <a:stretch/>
        </p:blipFill>
        <p:spPr bwMode="auto">
          <a:xfrm>
            <a:off x="5418759" y="2559047"/>
            <a:ext cx="2741805" cy="363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Seismograf – Wikipedie">
            <a:extLst>
              <a:ext uri="{FF2B5EF4-FFF2-40B4-BE49-F238E27FC236}">
                <a16:creationId xmlns:a16="http://schemas.microsoft.com/office/drawing/2014/main" id="{4612A1F4-4591-48E0-B32B-DDC8E71C6A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74" r="23189" b="4"/>
          <a:stretch/>
        </p:blipFill>
        <p:spPr bwMode="auto">
          <a:xfrm>
            <a:off x="8412616" y="2559047"/>
            <a:ext cx="2743620" cy="363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44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9D80C9EF-3CC6-4ECC-9C2D-9D0396C96E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82D163B-7826-4010-B018-578C6F069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528" y="386930"/>
            <a:ext cx="10141799" cy="1300554"/>
          </a:xfrm>
        </p:spPr>
        <p:txBody>
          <a:bodyPr anchor="b">
            <a:normAutofit/>
          </a:bodyPr>
          <a:lstStyle/>
          <a:p>
            <a:r>
              <a:rPr lang="cs-CZ" sz="4800" b="1"/>
              <a:t>Oblasti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5DA32751-37A2-45C0-BE94-63D375E270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Zeměpisný projekt">
            <a:extLst>
              <a:ext uri="{FF2B5EF4-FFF2-40B4-BE49-F238E27FC236}">
                <a16:creationId xmlns:a16="http://schemas.microsoft.com/office/drawing/2014/main" id="{1BF05E92-8AD0-4927-A12D-F9C7A25888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2" r="2358" b="1"/>
          <a:stretch/>
        </p:blipFill>
        <p:spPr bwMode="auto">
          <a:xfrm>
            <a:off x="635295" y="2524715"/>
            <a:ext cx="5150277" cy="371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FD8239-5E8C-4A46-9476-56A44F5DE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6429" y="2599509"/>
            <a:ext cx="4530898" cy="3639450"/>
          </a:xfrm>
        </p:spPr>
        <p:txBody>
          <a:bodyPr anchor="ctr">
            <a:normAutofit/>
          </a:bodyPr>
          <a:lstStyle/>
          <a:p>
            <a:r>
              <a:rPr lang="cs-CZ" sz="2000"/>
              <a:t>Výskyt – na styku litosférických desek o Nejčastěji: Čína, Japonsko, Indonésie, USA, Itálie</a:t>
            </a:r>
          </a:p>
          <a:p>
            <a:endParaRPr lang="cs-CZ" sz="200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A55FBCD-CD42-40F5-8A1B-3203F9CAE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21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E0311CE5-3D05-493E-B9D2-CF549DF73D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5570C63-985B-4E20-BA81-2D56BDBD3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370" y="4249107"/>
            <a:ext cx="10191405" cy="110903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Tsunami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DDAF27-5DC2-4128-AF52-6B598FA25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370" y="5582587"/>
            <a:ext cx="10191405" cy="54650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 katastrofická vlna vyvolaná zemětřesením pod mořským dnem</a:t>
            </a:r>
          </a:p>
        </p:txBody>
      </p:sp>
      <p:pic>
        <p:nvPicPr>
          <p:cNvPr id="5126" name="Picture 6" descr="Jak vzniká ničivé tsunami? – Epochaplus.cz">
            <a:extLst>
              <a:ext uri="{FF2B5EF4-FFF2-40B4-BE49-F238E27FC236}">
                <a16:creationId xmlns:a16="http://schemas.microsoft.com/office/drawing/2014/main" id="{4D832012-7B1A-4C0F-9941-B9F86B62A4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30" r="3961"/>
          <a:stretch/>
        </p:blipFill>
        <p:spPr bwMode="auto">
          <a:xfrm>
            <a:off x="198741" y="171720"/>
            <a:ext cx="5803323" cy="3905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New light on how tsunamis form - Cosmos Magazine">
            <a:extLst>
              <a:ext uri="{FF2B5EF4-FFF2-40B4-BE49-F238E27FC236}">
                <a16:creationId xmlns:a16="http://schemas.microsoft.com/office/drawing/2014/main" id="{D97297BF-528B-4563-A578-DA8C9A1160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35" r="2" b="2"/>
          <a:stretch/>
        </p:blipFill>
        <p:spPr bwMode="auto">
          <a:xfrm>
            <a:off x="6189934" y="156394"/>
            <a:ext cx="5803323" cy="3920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42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EF1561F-2DF4-4B0A-B301-7ECAD8399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cs-CZ" sz="4800" b="1"/>
              <a:t>Zemětřesení u nás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0D3EE8-935B-47B8-AF77-4D9ABED94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r>
              <a:rPr lang="cs-CZ" sz="2000"/>
              <a:t>V Česku bývají citelná zemětřesení zaznamenána několikrát do roka, ale otřesy bývají jen slabé, obvykle do 4. stupně Richterovy škály. </a:t>
            </a:r>
          </a:p>
          <a:p>
            <a:r>
              <a:rPr lang="cs-CZ" sz="2000"/>
              <a:t>K výraznějším otřesům půdy v Česku došlo v říjnu 2008. Na Chebsku se několikrát po sobě zachvěla země. Přístroje ve 21 hodin zaznamenaly otřes o síle 4,1 Richterovy stupnice. Lidé ho cítili desítky kilometrů od epicentra. Tyto otřesy byly nejsilnější od zemětřesného roje z roku 1985</a:t>
            </a:r>
          </a:p>
        </p:txBody>
      </p:sp>
      <p:pic>
        <p:nvPicPr>
          <p:cNvPr id="7173" name="Picture 5" descr="Geologická mapa České republiky - Geologie České republiky">
            <a:extLst>
              <a:ext uri="{FF2B5EF4-FFF2-40B4-BE49-F238E27FC236}">
                <a16:creationId xmlns:a16="http://schemas.microsoft.com/office/drawing/2014/main" id="{666FE516-FBC5-44BF-BC72-A6969F47AF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3892"/>
          <a:stretch/>
        </p:blipFill>
        <p:spPr bwMode="auto">
          <a:xfrm>
            <a:off x="5911532" y="2484255"/>
            <a:ext cx="5150277" cy="371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Rectangle 79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58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E5C7C1-04B2-4CF8-B2A8-3AD49662E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96" y="4571216"/>
            <a:ext cx="10906008" cy="111541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Stavby</a:t>
            </a:r>
            <a:r>
              <a:rPr lang="en-US" sz="6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6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které</a:t>
            </a:r>
            <a:r>
              <a:rPr lang="en-US" sz="6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odolají</a:t>
            </a:r>
            <a:r>
              <a:rPr lang="en-US" sz="6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zemětřesení</a:t>
            </a:r>
            <a:endParaRPr lang="en-US" sz="6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9B63AA9-A3ED-405E-84DF-2411864F2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96" y="5859140"/>
            <a:ext cx="10906008" cy="49721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       plovoucí dům</a:t>
            </a:r>
          </a:p>
        </p:txBody>
      </p:sp>
      <p:pic>
        <p:nvPicPr>
          <p:cNvPr id="8204" name="Picture 12" descr="70 pater a 350 metrů: V Tokiu má vzniknout nejvyšší dřevěný mrakodrap na  světě | 100+1 zahraniční zajímavost">
            <a:extLst>
              <a:ext uri="{FF2B5EF4-FFF2-40B4-BE49-F238E27FC236}">
                <a16:creationId xmlns:a16="http://schemas.microsoft.com/office/drawing/2014/main" id="{955159CA-AB30-4FCD-9869-1EF2899C01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71" r="24291" b="-2"/>
          <a:stretch/>
        </p:blipFill>
        <p:spPr bwMode="auto">
          <a:xfrm>
            <a:off x="321628" y="320511"/>
            <a:ext cx="3794760" cy="393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Japonsko láká turisty do polystyrénových domů. Odolají zemětřesení | na serveru Lidovky.cz | aktuální zprávy">
            <a:extLst>
              <a:ext uri="{FF2B5EF4-FFF2-40B4-BE49-F238E27FC236}">
                <a16:creationId xmlns:a16="http://schemas.microsoft.com/office/drawing/2014/main" id="{555AE33F-38E6-4982-94FB-E6B9DC1C40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72" r="12969" b="-2"/>
          <a:stretch/>
        </p:blipFill>
        <p:spPr bwMode="auto">
          <a:xfrm>
            <a:off x="4198385" y="320511"/>
            <a:ext cx="3794760" cy="393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Plovoucí domy: Zachrání po zemětřesení rodiny i města? | Kafe.cz">
            <a:extLst>
              <a:ext uri="{FF2B5EF4-FFF2-40B4-BE49-F238E27FC236}">
                <a16:creationId xmlns:a16="http://schemas.microsoft.com/office/drawing/2014/main" id="{E5885DCA-76D8-4A39-8705-66D075237F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90" r="21151" b="1"/>
          <a:stretch/>
        </p:blipFill>
        <p:spPr bwMode="auto">
          <a:xfrm>
            <a:off x="8075142" y="320511"/>
            <a:ext cx="3794760" cy="393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60188E89-AF78-40F6-B787-E9BD9C6256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5778706"/>
            <a:ext cx="9144000" cy="0"/>
          </a:xfrm>
          <a:prstGeom prst="line">
            <a:avLst/>
          </a:prstGeom>
          <a:ln w="19050">
            <a:solidFill>
              <a:srgbClr val="CCA9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utoShape 4" descr="Domy, jež mají odolat zemětřesení, překvapí hravou kombinací materiálů -  Novinky.cz">
            <a:extLst>
              <a:ext uri="{FF2B5EF4-FFF2-40B4-BE49-F238E27FC236}">
                <a16:creationId xmlns:a16="http://schemas.microsoft.com/office/drawing/2014/main" id="{10BC9F6A-C67A-4CEC-BA08-722E63F816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0A41119-BA35-482F-9697-481D7E4B5560}"/>
              </a:ext>
            </a:extLst>
          </p:cNvPr>
          <p:cNvSpPr txBox="1"/>
          <p:nvPr/>
        </p:nvSpPr>
        <p:spPr>
          <a:xfrm>
            <a:off x="4198385" y="3858392"/>
            <a:ext cx="3794760" cy="393097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wrap="squar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cs-CZ" sz="1300">
                <a:solidFill>
                  <a:srgbClr val="FFFFFF"/>
                </a:solidFill>
              </a:rPr>
              <a:t>Japonsko, polystyrénové domy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ACA1FFB-2083-4482-A54F-1DC270B0D5D0}"/>
              </a:ext>
            </a:extLst>
          </p:cNvPr>
          <p:cNvSpPr txBox="1"/>
          <p:nvPr/>
        </p:nvSpPr>
        <p:spPr>
          <a:xfrm>
            <a:off x="321628" y="3858392"/>
            <a:ext cx="3794760" cy="393097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wrap="squar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cs-CZ" sz="1300">
                <a:solidFill>
                  <a:srgbClr val="FFFFFF"/>
                </a:solidFill>
              </a:rPr>
              <a:t>dřevěný mrakodrap</a:t>
            </a:r>
          </a:p>
        </p:txBody>
      </p:sp>
    </p:spTree>
    <p:extLst>
      <p:ext uri="{BB962C8B-B14F-4D97-AF65-F5344CB8AC3E}">
        <p14:creationId xmlns:p14="http://schemas.microsoft.com/office/powerpoint/2010/main" val="9666376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Širokoúhlá obrazovka</PresentationFormat>
  <Paragraphs>25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Zemětřesení</vt:lpstr>
      <vt:lpstr>Co je zemětřesení</vt:lpstr>
      <vt:lpstr>Místo vzniku</vt:lpstr>
      <vt:lpstr>Síla zemětřesení – Richterova stupnice</vt:lpstr>
      <vt:lpstr>Měření síly otřesů</vt:lpstr>
      <vt:lpstr>Oblasti</vt:lpstr>
      <vt:lpstr>Tsunami</vt:lpstr>
      <vt:lpstr>Zemětřesení u nás</vt:lpstr>
      <vt:lpstr>Stavby, které odolají zemětřesení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Zemětřesení</dc:title>
  <dc:creator>strnadovai@centrum.cz</dc:creator>
  <cp:lastModifiedBy>Iva Strnadová</cp:lastModifiedBy>
  <cp:revision>1</cp:revision>
  <dcterms:created xsi:type="dcterms:W3CDTF">2020-11-24T22:06:16Z</dcterms:created>
  <dcterms:modified xsi:type="dcterms:W3CDTF">2020-12-07T09:22:53Z</dcterms:modified>
</cp:coreProperties>
</file>