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3" r:id="rId9"/>
    <p:sldId id="264" r:id="rId10"/>
    <p:sldId id="265" r:id="rId11"/>
    <p:sldId id="262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6ED1F0-3CA9-4F72-B62C-D18DD48B0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0E947DE-D70D-4F9E-AA05-AC534FFF5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203E2A-BC5E-456A-A9EA-757124B12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A320-30AD-49CB-A48F-A113C8695CA2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294FD1-966F-48A5-ADB2-1181A853D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1CA550-CDC3-4FBA-A75E-85F98929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474C-7F11-4DC0-9385-8274B9D791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28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F1F5FA-87AB-4907-B0C0-C88BA462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764A608-C8B9-41A9-A75F-7AA490C08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C78C36-F584-46F8-9AF5-220BCF750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A320-30AD-49CB-A48F-A113C8695CA2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F52BB3-125A-4048-BC55-16C6600A6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401DE1-97A8-4C2B-B44A-242CC9319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474C-7F11-4DC0-9385-8274B9D791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64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0E52884-6630-4FAB-A0E5-D0D943D417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C10B096-BBBE-4B89-A92A-35A4B2988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47A5F2-456C-4DEC-AB24-C52A7E4E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A320-30AD-49CB-A48F-A113C8695CA2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0A17FE-1975-4760-BD9F-3781E61A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C3D544-ABEE-4716-A5DA-2455686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474C-7F11-4DC0-9385-8274B9D791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62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562473-8393-421F-AF37-8F1E7B5F1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8EFFD3-29FF-4918-8A13-911E52458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53D69B-CA96-416E-BC8E-3EB2D24E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A320-30AD-49CB-A48F-A113C8695CA2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DD7786-5800-4072-A230-2A8C7CC43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804470-D0D8-4A66-970D-7CAC8F44A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474C-7F11-4DC0-9385-8274B9D791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27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35A48-204F-49F3-B6D4-2C6371B8C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997453-2595-4B65-B9DF-C6C4B672A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84190B-7A23-4911-BC5A-FCAF4CA3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A320-30AD-49CB-A48F-A113C8695CA2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C16A84-6F1A-4B6E-994C-A2A760C71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EAD60A-6076-4D3E-A4AD-C2A1BD82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474C-7F11-4DC0-9385-8274B9D791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68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0E200-4A95-4755-9FF0-ED6EDCFF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48A8DF-A7BD-4AA4-9E1B-B56C75465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4D5EEC0-FDCC-4E10-8D32-D191D2627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EA5090-1FA9-47B0-B93B-2D269508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A320-30AD-49CB-A48F-A113C8695CA2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69C6E25-51EB-406C-BF53-BCD09DA19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B6CECC-9639-4D11-996B-4C5962D8E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474C-7F11-4DC0-9385-8274B9D791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72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B3CD83-C0BE-4B78-84DA-0E26A41C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F67619-8E35-4D30-844A-25FC5FCF9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C25FBC1-37D9-4668-8BA9-F48D955FB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19CAAC2-F959-42F3-9451-04FE2C7EC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9596282-57FB-4B22-A23C-FDC302FEC0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CA979BF-D6AD-4958-B521-3CBBA480F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A320-30AD-49CB-A48F-A113C8695CA2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6387DAD-F0EA-4E40-8F73-0B6DB56E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E8EE28C-2B08-4AF5-AFFD-2270411F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474C-7F11-4DC0-9385-8274B9D791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83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5E1247-8192-43A4-8246-CF86CAB71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CF829EF-70B2-4215-84D6-F5238E17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A320-30AD-49CB-A48F-A113C8695CA2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E15EEAF-5253-401A-9F12-B2503920A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000D8C5-644B-4249-9E9D-7F0B2E8A6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474C-7F11-4DC0-9385-8274B9D791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36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B5E69FC-940D-4A32-91F5-361A6879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A320-30AD-49CB-A48F-A113C8695CA2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3A8C61B-89C5-4EED-9E3F-3323EDE1F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7D19932-9EDF-4327-A50A-33CD8BC6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474C-7F11-4DC0-9385-8274B9D791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E654D8-D852-4F62-B80C-4C18760AD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D4649C-384C-4776-AC85-2B642C80F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F27CDD-2A33-4459-9CBB-D5DDA40D8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D0F52DA-BB42-48F2-A42F-6443FD031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A320-30AD-49CB-A48F-A113C8695CA2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C837E1-0A5B-4055-926F-57A114F09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D4ED3D-93C6-47ED-B1CB-B91A8EF8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474C-7F11-4DC0-9385-8274B9D791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68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874730-9773-45C0-82E9-1DB317C6A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78E5F9A-68F9-4FC5-8137-25797E104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5B74D01-2096-4DBC-836D-E036398F7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9C26685-017D-41E9-9AF1-A83D9806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A320-30AD-49CB-A48F-A113C8695CA2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2D6D98-AC03-45A9-9B86-F3D8178A0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107D6C-CBE2-4E7E-BA0D-AAD5131E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474C-7F11-4DC0-9385-8274B9D791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79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D2B97DF-E5D0-418D-A371-CA362135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6BAC9F-D089-489A-B0D2-F35C519B1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27E90B-1449-48F4-9FCF-58988D881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5A320-30AD-49CB-A48F-A113C8695CA2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C13054-FF9D-4C7C-BE02-64BA20AE5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A2A1AC-EB97-46E3-9AB3-92CEEC2C9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6474C-7F11-4DC0-9385-8274B9D791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25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VNGUdObDoLk" TargetMode="External"/><Relationship Id="rId4" Type="http://schemas.openxmlformats.org/officeDocument/2006/relationships/hyperlink" Target="https://www.youtube.com/watch?v=ryrXAGY1dm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81C479-4933-4779-9D0F-474CE7389B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                      Sopky</a:t>
            </a:r>
          </a:p>
        </p:txBody>
      </p:sp>
    </p:spTree>
    <p:extLst>
      <p:ext uri="{BB962C8B-B14F-4D97-AF65-F5344CB8AC3E}">
        <p14:creationId xmlns:p14="http://schemas.microsoft.com/office/powerpoint/2010/main" val="3311349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016536-CAC7-4726-8766-3B6C09FF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00B050"/>
                </a:solidFill>
              </a:rPr>
              <a:t>Eyjafjallajökull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35F442-D018-40EA-A05A-456EF90E4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cs-CZ" dirty="0"/>
              <a:t>Islandskou sopku </a:t>
            </a:r>
            <a:r>
              <a:rPr lang="cs-CZ" dirty="0" err="1"/>
              <a:t>Eyjafjallajökull</a:t>
            </a:r>
            <a:r>
              <a:rPr lang="cs-CZ" dirty="0"/>
              <a:t> pokrývá led, ale její poslední velká erupce v roce 2010 způsobila několikadenní výpadky letecké dopravy v severozápadní Evropě.</a:t>
            </a:r>
          </a:p>
          <a:p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9AF6F24-11D6-400F-A6CB-CDEED0042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614" y="2652940"/>
            <a:ext cx="6112329" cy="407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46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8F560DC3-F5BD-4298-B035-2A2425DD45A6}"/>
              </a:ext>
            </a:extLst>
          </p:cNvPr>
          <p:cNvSpPr txBox="1">
            <a:spLocks/>
          </p:cNvSpPr>
          <p:nvPr/>
        </p:nvSpPr>
        <p:spPr>
          <a:xfrm>
            <a:off x="4310744" y="25590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10" name="Picture 8" descr="Železná hůrka je zřejmě nejmladší sopkou | zivechebsko.cz">
            <a:extLst>
              <a:ext uri="{FF2B5EF4-FFF2-40B4-BE49-F238E27FC236}">
                <a16:creationId xmlns:a16="http://schemas.microsoft.com/office/drawing/2014/main" id="{9B159104-6BF5-4795-BBFE-706C4567E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836" y="2559050"/>
            <a:ext cx="61912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3412F09-7CC8-4146-95CB-73A4D1090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Nejmladší české sopky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301F72-3B24-40D2-8569-B0E02F712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54772" cy="733425"/>
          </a:xfrm>
        </p:spPr>
        <p:txBody>
          <a:bodyPr/>
          <a:lstStyle/>
          <a:p>
            <a:r>
              <a:rPr lang="cs-CZ" dirty="0"/>
              <a:t>Komorní Hůrka                                      Železná Hůrka</a:t>
            </a:r>
          </a:p>
        </p:txBody>
      </p:sp>
      <p:pic>
        <p:nvPicPr>
          <p:cNvPr id="4102" name="Picture 6" descr="Chebský deník | Komorní hůrka u Chebu | fotogalerie">
            <a:extLst>
              <a:ext uri="{FF2B5EF4-FFF2-40B4-BE49-F238E27FC236}">
                <a16:creationId xmlns:a16="http://schemas.microsoft.com/office/drawing/2014/main" id="{D035E8C6-55B6-4504-B40B-665FA64F2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14" y="3080090"/>
            <a:ext cx="4412343" cy="330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09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284E83-1494-48F1-A141-7D5CFFB6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Sopečná činnost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171A4D-FC67-43A6-B321-E24545436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Jako </a:t>
            </a:r>
            <a:r>
              <a:rPr lang="cs-CZ" b="1" dirty="0"/>
              <a:t>sopečná činnost</a:t>
            </a:r>
            <a:r>
              <a:rPr lang="cs-CZ" dirty="0"/>
              <a:t> (vulkanismus) se označují všechny povrchové projevy magmatické aktivity jako například vlastní pronikání magmatu (horninová tavenina obsahují plyny a páry) na zemský povrch, kde se pak označuje jako láva, ale také různé exploze plynů a par.</a:t>
            </a:r>
          </a:p>
          <a:p>
            <a:r>
              <a:rPr lang="cs-CZ" dirty="0"/>
              <a:t>S vulkanickou činností jsou také spjaty výrony horkých par a plynů, prameny termálních vod a často i menší zemětřesení (způsobené pohyby magmatu).</a:t>
            </a:r>
          </a:p>
        </p:txBody>
      </p:sp>
    </p:spTree>
    <p:extLst>
      <p:ext uri="{BB962C8B-B14F-4D97-AF65-F5344CB8AC3E}">
        <p14:creationId xmlns:p14="http://schemas.microsoft.com/office/powerpoint/2010/main" val="618760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7004DE-B4E8-46AC-A3FA-8CF55CFD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Stavba sopky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61DA654-694F-467D-8D89-0A72004C5B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62852" y="1313575"/>
            <a:ext cx="4883604" cy="429287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9973779-32A2-4A3E-A9E8-9D24962EB83B}"/>
              </a:ext>
            </a:extLst>
          </p:cNvPr>
          <p:cNvSpPr txBox="1"/>
          <p:nvPr/>
        </p:nvSpPr>
        <p:spPr>
          <a:xfrm>
            <a:off x="7082971" y="856343"/>
            <a:ext cx="3831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Přiřaď k číslům správné názvy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875014F-54C7-4D8E-B080-82C946338BE3}"/>
              </a:ext>
            </a:extLst>
          </p:cNvPr>
          <p:cNvSpPr txBox="1"/>
          <p:nvPr/>
        </p:nvSpPr>
        <p:spPr>
          <a:xfrm>
            <a:off x="7344229" y="1690688"/>
            <a:ext cx="2743200" cy="12003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C000"/>
                </a:solidFill>
              </a:rPr>
              <a:t>Magmatický krb</a:t>
            </a:r>
            <a:r>
              <a:rPr lang="cs-CZ" dirty="0"/>
              <a:t> - místo pod povrchem Země, kde se hromadí roztavené horniny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B829BE9-D382-4213-87C2-2F7F44EE8FCC}"/>
              </a:ext>
            </a:extLst>
          </p:cNvPr>
          <p:cNvSpPr txBox="1"/>
          <p:nvPr/>
        </p:nvSpPr>
        <p:spPr>
          <a:xfrm>
            <a:off x="513359" y="1452380"/>
            <a:ext cx="2201706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C000"/>
                </a:solidFill>
              </a:rPr>
              <a:t>Sopouch</a:t>
            </a:r>
            <a:r>
              <a:rPr lang="cs-CZ" dirty="0"/>
              <a:t> - kanál uvnitř sopky, kterým se dostává magma na povrch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F2BBFD9-3640-4320-AF3E-11F7B454454A}"/>
              </a:ext>
            </a:extLst>
          </p:cNvPr>
          <p:cNvSpPr txBox="1"/>
          <p:nvPr/>
        </p:nvSpPr>
        <p:spPr>
          <a:xfrm>
            <a:off x="6558000" y="3156466"/>
            <a:ext cx="2440857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C000"/>
                </a:solidFill>
              </a:rPr>
              <a:t>Kráter</a:t>
            </a:r>
            <a:r>
              <a:rPr lang="cs-CZ" dirty="0"/>
              <a:t> – otvor v sopce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AC1896A-580F-44CD-9A8B-0F53B37C9F81}"/>
              </a:ext>
            </a:extLst>
          </p:cNvPr>
          <p:cNvSpPr txBox="1"/>
          <p:nvPr/>
        </p:nvSpPr>
        <p:spPr>
          <a:xfrm>
            <a:off x="513359" y="5838092"/>
            <a:ext cx="3298986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C000"/>
                </a:solidFill>
              </a:rPr>
              <a:t>Sopečný kužel </a:t>
            </a:r>
            <a:r>
              <a:rPr lang="cs-CZ" dirty="0"/>
              <a:t>– útvar na zemském povrchu, který je vytvořen sopečnou činností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713D00A-E59E-413F-B8E4-7CFA6D239773}"/>
              </a:ext>
            </a:extLst>
          </p:cNvPr>
          <p:cNvSpPr txBox="1"/>
          <p:nvPr/>
        </p:nvSpPr>
        <p:spPr>
          <a:xfrm>
            <a:off x="4797084" y="5787904"/>
            <a:ext cx="2968283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C000"/>
                </a:solidFill>
              </a:rPr>
              <a:t>Láva</a:t>
            </a:r>
            <a:r>
              <a:rPr lang="cs-CZ" dirty="0"/>
              <a:t> - </a:t>
            </a:r>
            <a:r>
              <a:rPr lang="pl-PL" dirty="0"/>
              <a:t>horniny sopečného původu na povrchu Země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A0866A7-EB6D-47D0-AA96-6238D521D30C}"/>
              </a:ext>
            </a:extLst>
          </p:cNvPr>
          <p:cNvSpPr txBox="1"/>
          <p:nvPr/>
        </p:nvSpPr>
        <p:spPr>
          <a:xfrm>
            <a:off x="4797084" y="1913206"/>
            <a:ext cx="351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6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1B29D72-717E-404B-8D35-EAC0797DDB65}"/>
              </a:ext>
            </a:extLst>
          </p:cNvPr>
          <p:cNvSpPr txBox="1"/>
          <p:nvPr/>
        </p:nvSpPr>
        <p:spPr>
          <a:xfrm>
            <a:off x="7627257" y="3966984"/>
            <a:ext cx="2743200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C000"/>
                </a:solidFill>
              </a:rPr>
              <a:t>Sopečný popel </a:t>
            </a:r>
            <a:r>
              <a:rPr lang="cs-CZ" dirty="0"/>
              <a:t>- drobné částice hornin o velikosti zrnek prachu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A799526-8644-4232-81DA-A24631651E6D}"/>
              </a:ext>
            </a:extLst>
          </p:cNvPr>
          <p:cNvSpPr txBox="1"/>
          <p:nvPr/>
        </p:nvSpPr>
        <p:spPr>
          <a:xfrm>
            <a:off x="407963" y="3080825"/>
            <a:ext cx="1955409" cy="147732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C000"/>
                </a:solidFill>
              </a:rPr>
              <a:t>Sopečné plyny  </a:t>
            </a:r>
            <a:r>
              <a:rPr lang="cs-CZ" dirty="0"/>
              <a:t>- plyny, které vycházejí ze sopky a mají vysoký obsah síry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8F4A891-2E2E-4EB4-BC4C-DFA86E599DDE}"/>
              </a:ext>
            </a:extLst>
          </p:cNvPr>
          <p:cNvSpPr txBox="1"/>
          <p:nvPr/>
        </p:nvSpPr>
        <p:spPr>
          <a:xfrm>
            <a:off x="8715829" y="5444197"/>
            <a:ext cx="2341377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C000"/>
                </a:solidFill>
              </a:rPr>
              <a:t>Magma</a:t>
            </a:r>
            <a:r>
              <a:rPr lang="cs-CZ" dirty="0"/>
              <a:t> - rozžhavené horniny v nitru Země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F3E7961-A41A-4488-9166-657055FB028D}"/>
              </a:ext>
            </a:extLst>
          </p:cNvPr>
          <p:cNvSpPr txBox="1"/>
          <p:nvPr/>
        </p:nvSpPr>
        <p:spPr>
          <a:xfrm>
            <a:off x="3545057" y="3609791"/>
            <a:ext cx="2672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/>
              <a:t>7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532B5C7-B15C-413F-9454-E7F2070EDAD0}"/>
              </a:ext>
            </a:extLst>
          </p:cNvPr>
          <p:cNvSpPr txBox="1"/>
          <p:nvPr/>
        </p:nvSpPr>
        <p:spPr>
          <a:xfrm>
            <a:off x="3678700" y="4764814"/>
            <a:ext cx="2672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2340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6146" name="Picture 2" descr="Ohnivý kruh- územie sopiek | Dromedár.sk">
            <a:extLst>
              <a:ext uri="{FF2B5EF4-FFF2-40B4-BE49-F238E27FC236}">
                <a16:creationId xmlns:a16="http://schemas.microsoft.com/office/drawing/2014/main" id="{14B8B752-7970-4198-88E1-E8AD468A99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" r="2" b="2"/>
          <a:stretch/>
        </p:blipFill>
        <p:spPr bwMode="auto">
          <a:xfrm>
            <a:off x="4476307" y="595421"/>
            <a:ext cx="7715693" cy="565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7A72BA6-CD8D-42B8-9F06-7AFFA488A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2546823"/>
            <a:ext cx="3948269" cy="238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Výskyt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9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esuv CK Italieonline">
            <a:extLst>
              <a:ext uri="{FF2B5EF4-FFF2-40B4-BE49-F238E27FC236}">
                <a16:creationId xmlns:a16="http://schemas.microsoft.com/office/drawing/2014/main" id="{172E82B1-316B-4439-9EA1-296FAD43C6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2" r="16655" b="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8FD6E2E-C947-40C4-AD89-FD0C9ADD5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Výbuch sopky video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FFCD4-7B41-4716-A960-9FBFAC70E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cs-CZ" sz="2000">
                <a:solidFill>
                  <a:srgbClr val="000000"/>
                </a:solidFill>
                <a:hlinkClick r:id="rId4"/>
              </a:rPr>
              <a:t>https://www.youtube.com/watch?v=ryrXAGY1dmE</a:t>
            </a:r>
            <a:endParaRPr lang="cs-CZ" sz="2000">
              <a:solidFill>
                <a:srgbClr val="000000"/>
              </a:solidFill>
            </a:endParaRPr>
          </a:p>
          <a:p>
            <a:r>
              <a:rPr lang="cs-CZ" sz="2000">
                <a:solidFill>
                  <a:srgbClr val="000000"/>
                </a:solidFill>
                <a:hlinkClick r:id="rId5"/>
              </a:rPr>
              <a:t>https://www.youtube.com/watch?v=VNGUdObDoLk</a:t>
            </a:r>
            <a:endParaRPr lang="cs-CZ" sz="2000">
              <a:solidFill>
                <a:srgbClr val="000000"/>
              </a:solidFill>
            </a:endParaRPr>
          </a:p>
          <a:p>
            <a:endParaRPr lang="cs-CZ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1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C56582-50D7-42EB-A795-E4E10DD13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00B050"/>
                </a:solidFill>
              </a:rPr>
              <a:t>Pompeje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8196" name="Picture 4" descr="Zájezd Poklady Kampanie - Neapol, Vesuv, Pompeje, Capri - Poznávací | ABC -  Tours">
            <a:extLst>
              <a:ext uri="{FF2B5EF4-FFF2-40B4-BE49-F238E27FC236}">
                <a16:creationId xmlns:a16="http://schemas.microsoft.com/office/drawing/2014/main" id="{9F1988DF-3E5B-41F3-99F0-5EF601399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17715"/>
            <a:ext cx="7104632" cy="355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0CA3791-23BD-4573-96FF-0D471C5F497D}"/>
              </a:ext>
            </a:extLst>
          </p:cNvPr>
          <p:cNvSpPr txBox="1"/>
          <p:nvPr/>
        </p:nvSpPr>
        <p:spPr>
          <a:xfrm>
            <a:off x="838200" y="4194629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Dne 24. srpna roku 79 začala sopka z ničeho nic chrlit lávu a následný obří výbuch měl za následek jednu z nejhorších katastrof celé antiky. V Pompejích a dalších městech zemřelo na následky erupce více než 25 tisíc lidí. Probuzená sopka vyvrhla do výšky 32 kilometrů obrovské množství žhavé horniny a v určitý moment rozpálila ovzduší na 500 stupňů Celsia.</a:t>
            </a:r>
          </a:p>
        </p:txBody>
      </p:sp>
    </p:spTree>
    <p:extLst>
      <p:ext uri="{BB962C8B-B14F-4D97-AF65-F5344CB8AC3E}">
        <p14:creationId xmlns:p14="http://schemas.microsoft.com/office/powerpoint/2010/main" val="4993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295898-E743-483D-8032-E585A893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Nejznámější sopky</a:t>
            </a:r>
            <a:br>
              <a:rPr lang="cs-CZ" b="1" dirty="0">
                <a:solidFill>
                  <a:srgbClr val="00B050"/>
                </a:solidFill>
              </a:rPr>
            </a:br>
            <a:r>
              <a:rPr lang="cs-CZ" b="1" dirty="0" err="1">
                <a:solidFill>
                  <a:srgbClr val="00B050"/>
                </a:solidFill>
              </a:rPr>
              <a:t>Stromboli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538B0D-693A-434C-8B17-AA4325C88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cs-CZ" dirty="0"/>
              <a:t>Italská sopka </a:t>
            </a:r>
            <a:r>
              <a:rPr lang="cs-CZ" dirty="0" err="1"/>
              <a:t>Stromboli</a:t>
            </a:r>
            <a:r>
              <a:rPr lang="cs-CZ" dirty="0"/>
              <a:t> vykazuje neustálou sopečnou aktivitu za poslední dva až tři tisíce let. Naposledy se probudila k životu v červenci 2019.</a:t>
            </a:r>
          </a:p>
          <a:p>
            <a:endParaRPr lang="cs-C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89C51DC-86D8-49B3-8448-B62870A61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272" y="2719613"/>
            <a:ext cx="5880100" cy="390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868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bsah obrázku hora, exteriér, příroda, pozadí&#10;&#10;Popis byl vytvořen automaticky">
            <a:extLst>
              <a:ext uri="{FF2B5EF4-FFF2-40B4-BE49-F238E27FC236}">
                <a16:creationId xmlns:a16="http://schemas.microsoft.com/office/drawing/2014/main" id="{A46A3F32-401F-4EED-9FDD-0F9458832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9" r="14655" b="-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D257C2C-8B63-460C-B31F-2393606D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Etna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8A1EC7-7230-4B4C-86B3-EB27AA392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Italská Etna možná není tak proslulá jako Vesuv, který kdysi zničil starověké Pompeje, ale zato je v posledních letech mnohem aktivnější. Poslední erupce proběhla v prosinci 2018. (Vesuv je spící od roku 1944.)</a:t>
            </a:r>
          </a:p>
        </p:txBody>
      </p:sp>
    </p:spTree>
    <p:extLst>
      <p:ext uri="{BB962C8B-B14F-4D97-AF65-F5344CB8AC3E}">
        <p14:creationId xmlns:p14="http://schemas.microsoft.com/office/powerpoint/2010/main" val="1882706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9CD3836-B0F4-4AED-85D9-2F3575B8A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7" r="22380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D8F99D2-2144-4BD7-9E02-A64E8A192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000000"/>
                </a:solidFill>
              </a:rPr>
              <a:t>Merapi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7629B2-2D18-42CB-8A53-DD5A88635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Indonésie je zemí s nejvyšším počtem sopek na světě. Tou nejaktivnější je Merapi na ostrově Jáva, vzdálená pouhých 30 kilometrů od města Yogyakarta. Od poslední erupce v květnu 2018 stále vyvíjí sopečnou aktivitu.</a:t>
            </a:r>
          </a:p>
        </p:txBody>
      </p:sp>
    </p:spTree>
    <p:extLst>
      <p:ext uri="{BB962C8B-B14F-4D97-AF65-F5344CB8AC3E}">
        <p14:creationId xmlns:p14="http://schemas.microsoft.com/office/powerpoint/2010/main" val="13291819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398</Words>
  <Application>Microsoft Office PowerPoint</Application>
  <PresentationFormat>Širokoúhlá obrazovka</PresentationFormat>
  <Paragraphs>33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                      Sopky</vt:lpstr>
      <vt:lpstr>Sopečná činnost</vt:lpstr>
      <vt:lpstr>Stavba sopky</vt:lpstr>
      <vt:lpstr>Výskyt</vt:lpstr>
      <vt:lpstr>Výbuch sopky video</vt:lpstr>
      <vt:lpstr>Pompeje</vt:lpstr>
      <vt:lpstr>Nejznámější sopky Stromboli</vt:lpstr>
      <vt:lpstr>Etna</vt:lpstr>
      <vt:lpstr>Merapi</vt:lpstr>
      <vt:lpstr>Eyjafjallajökull</vt:lpstr>
      <vt:lpstr>Nejmladší české sopky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Sopky</dc:title>
  <dc:creator>strnadovai@centrum.cz</dc:creator>
  <cp:lastModifiedBy>strnadovai@centrum.cz</cp:lastModifiedBy>
  <cp:revision>4</cp:revision>
  <dcterms:created xsi:type="dcterms:W3CDTF">2020-11-30T20:20:49Z</dcterms:created>
  <dcterms:modified xsi:type="dcterms:W3CDTF">2020-11-30T20:57:57Z</dcterms:modified>
</cp:coreProperties>
</file>