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3" r:id="rId6"/>
    <p:sldId id="259" r:id="rId7"/>
    <p:sldId id="267" r:id="rId8"/>
    <p:sldId id="260" r:id="rId9"/>
    <p:sldId id="268" r:id="rId10"/>
    <p:sldId id="261" r:id="rId11"/>
    <p:sldId id="262" r:id="rId12"/>
    <p:sldId id="269" r:id="rId13"/>
    <p:sldId id="265" r:id="rId14"/>
    <p:sldId id="270" r:id="rId15"/>
    <p:sldId id="264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92C3A-EB93-405E-9029-04DA4065F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DF5A33-DC1A-448B-BCE8-D60DCD837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53450D-625D-4714-9E92-478B88BD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36BC98-2125-4D91-87DF-C4B3CD04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CC9E42-D5F4-47BF-8B04-FE3ED495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42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D4FFE-3AB6-421F-9CF0-F523F9E5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FB3039-F186-4078-8F95-AB662322D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1B1B13-F22D-49D4-87F7-90740AF1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F35EFE-1129-4964-862E-B1EBC721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B4868D-6599-4A85-83F2-16A7F3BE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63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3402674-459D-4D39-A484-37FEB45A2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D4AC77-BACE-4A21-A18D-0DA5E7AC2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4E4D79-51F4-4168-94F7-4364CDA2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13C28B-0823-433B-A183-CD4B0B4ED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FC458E-D82D-4628-A190-186632D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07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666F5-DE56-464B-8543-037EF49B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BD984-DE47-41FE-A751-3654A29E2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45E920-AC34-40AA-A6B6-C8A4320B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33E66F-30DE-4471-B9D5-0B1B7EDD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460D9C-72CF-473E-B77E-5FD8EAF3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85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BF25B-E0A3-463F-8C8B-DFA7ED89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D8F7A0-A68B-43C2-B3B3-62E32B90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E37B3E-FD17-425E-9FFB-CA586032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395013-51C7-4239-B7D9-04E8802C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FBDADA-0FE6-423A-9D05-78070A21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70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3642EC-5B17-4FAD-A03A-109A8393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F4B13E-CECE-4328-98DB-7B52165B0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EB86FE-9E56-4F00-B295-5A7039EA3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FB3F56-5130-4BA6-AF55-0B5A1B33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B5A8F7-235B-40B9-BE9D-BBEC7E9A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B462F3-C2D4-471C-A120-15BDC6461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35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E8707-3AA3-4469-9DA8-EB3F7BDC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E98E16-ACFC-41F6-9874-DBB72287D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53696F-C4A6-433A-A84E-ADAEE3405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7F2011B-4492-446D-97DC-1B0E0F539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355023F-620B-4837-9C52-D5CE5C973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0248555-DF55-46F7-8FAA-B2E8007F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2418EF8-074C-4324-8BA0-B8B0773B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521B25C-50BE-44F4-8259-835E60D9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95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FEED1-9DBB-41F6-89A4-07ACC00F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37F640-2970-416E-B824-FF9B60F2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F8F994E-0B16-46A4-A8BA-8481E3E7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06BD519-8BAF-4A7C-A383-6B902134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06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EBF2D65-BE3A-4F47-B95D-3604AA0C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5CD2873-241B-466E-A582-C14B3D91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49A351-20B3-4309-A0D1-ABA5FA1C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14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951E8-857B-4140-B2C4-3C6B2F37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68305A-AE12-41AD-952E-607BBBA78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4B82F8-EADB-40B7-8279-27205EC29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3026EF-4667-4D3C-955A-788A7A64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A4719E-24EC-4409-839A-DE7E21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EA2612D-9276-4D2A-BA35-DFF95D5F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79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3FE12-AA71-423F-A523-51FCEAD6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937188D-6019-4A4C-96F8-36DE862C6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08EBE3-41C3-468A-9DA7-39115A03E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0413A2-B747-438D-A148-EDA5F350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23A123-B149-44AC-964F-9BF0280A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5B6372-7D90-4E98-9AEE-F0AF4561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06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CAB9D7-B872-4EFC-982B-172A174C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1C0308-A214-4CB5-90D5-5AD92E60F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D958F1-BFF5-45BD-91E0-0E8A19934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44B8A-054F-4695-BCC9-5D1E7E9E05E5}" type="datetimeFigureOut">
              <a:rPr lang="cs-CZ" smtClean="0"/>
              <a:t>15.09.2022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490DAE-C667-4735-99CA-0D6D827B4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A51AE6-E013-425C-B744-CE799A4D0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5C6A0-AF2B-4949-AFC2-1CBB80355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2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25387-38E6-4BA6-89C2-E59811D41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9690" y="-175495"/>
            <a:ext cx="9144000" cy="23876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Podnebí</a:t>
            </a:r>
          </a:p>
        </p:txBody>
      </p:sp>
    </p:spTree>
    <p:extLst>
      <p:ext uri="{BB962C8B-B14F-4D97-AF65-F5344CB8AC3E}">
        <p14:creationId xmlns:p14="http://schemas.microsoft.com/office/powerpoint/2010/main" val="22295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B79535-C06B-4582-80B3-2E099BD4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 dirty="0"/>
              <a:t>Tropický pás  c) </a:t>
            </a:r>
            <a:r>
              <a:rPr lang="cs-CZ" sz="3600" dirty="0" smtClean="0"/>
              <a:t>suchý - poušť</a:t>
            </a:r>
            <a:endParaRPr lang="cs-CZ" sz="36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Voda uprostřed pouště – Fata morgana či realita - TZB-info">
            <a:extLst>
              <a:ext uri="{FF2B5EF4-FFF2-40B4-BE49-F238E27FC236}">
                <a16:creationId xmlns:a16="http://schemas.microsoft.com/office/drawing/2014/main" id="{46D9BFC2-C85C-4656-92DC-8134F0A79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 r="-1" b="-1"/>
          <a:stretch/>
        </p:blipFill>
        <p:spPr bwMode="auto">
          <a:xfrm>
            <a:off x="429768" y="1721922"/>
            <a:ext cx="6704891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A0937A-735F-4905-AFD9-D5C6850F9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r>
              <a:rPr lang="cs-CZ" sz="2400" dirty="0"/>
              <a:t>Okolí obratníků</a:t>
            </a:r>
          </a:p>
          <a:p>
            <a:r>
              <a:rPr lang="cs-CZ" sz="2400" dirty="0"/>
              <a:t>Po celý rok teplo a minimum srážek</a:t>
            </a:r>
          </a:p>
          <a:p>
            <a:r>
              <a:rPr lang="cs-CZ" sz="2400" dirty="0"/>
              <a:t>Velké rozdíly mezi dnem a nocí – ve dne může být až 50⁰C a v noci 10⁰C (může být i méně)</a:t>
            </a:r>
          </a:p>
          <a:p>
            <a:r>
              <a:rPr lang="cs-CZ" sz="2400" dirty="0"/>
              <a:t>Afrika, Austrálie, Asie</a:t>
            </a:r>
          </a:p>
          <a:p>
            <a:r>
              <a:rPr lang="cs-CZ" sz="2400" dirty="0"/>
              <a:t>Mapa – žlutá barva</a:t>
            </a:r>
          </a:p>
        </p:txBody>
      </p:sp>
    </p:spTree>
    <p:extLst>
      <p:ext uri="{BB962C8B-B14F-4D97-AF65-F5344CB8AC3E}">
        <p14:creationId xmlns:p14="http://schemas.microsoft.com/office/powerpoint/2010/main" val="5091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0" name="Rectangle 136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C3AE39-107A-481E-B3D5-59EC0E6B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r>
              <a:rPr lang="cs-CZ" sz="4000" dirty="0"/>
              <a:t>2. Subtropický pás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C10AD-D1E9-4B84-9430-0BCD6BE3E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941" y="370319"/>
            <a:ext cx="6298971" cy="1851885"/>
          </a:xfrm>
        </p:spPr>
        <p:txBody>
          <a:bodyPr anchor="ctr">
            <a:normAutofit fontScale="70000" lnSpcReduction="20000"/>
          </a:bodyPr>
          <a:lstStyle/>
          <a:p>
            <a:r>
              <a:rPr lang="cs-CZ" sz="2400" dirty="0"/>
              <a:t>Přibližně 35⁰ - 40⁰ zeměpisné šířky</a:t>
            </a:r>
          </a:p>
          <a:p>
            <a:r>
              <a:rPr lang="cs-CZ" sz="2400" dirty="0"/>
              <a:t>Střídání 3 ročních období</a:t>
            </a:r>
          </a:p>
          <a:p>
            <a:r>
              <a:rPr lang="cs-CZ" sz="2400" dirty="0"/>
              <a:t>Horké suché léto</a:t>
            </a:r>
          </a:p>
          <a:p>
            <a:r>
              <a:rPr lang="cs-CZ" sz="2400" dirty="0"/>
              <a:t>Deštivá mírná zima (chybí podzim)</a:t>
            </a:r>
          </a:p>
          <a:p>
            <a:r>
              <a:rPr lang="cs-CZ" sz="2400" dirty="0"/>
              <a:t>Jižní Evropa, Severní Afrika, Asie</a:t>
            </a:r>
          </a:p>
          <a:p>
            <a:r>
              <a:rPr lang="cs-CZ" sz="2400" dirty="0"/>
              <a:t>Mapa – světlezelená barva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FE0954-F603-48C8-97A9-CA431D492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r="10186" b="1"/>
          <a:stretch/>
        </p:blipFill>
        <p:spPr>
          <a:xfrm>
            <a:off x="838199" y="2392326"/>
            <a:ext cx="4164414" cy="3917209"/>
          </a:xfrm>
          <a:prstGeom prst="rect">
            <a:avLst/>
          </a:prstGeom>
        </p:spPr>
      </p:pic>
      <p:pic>
        <p:nvPicPr>
          <p:cNvPr id="6148" name="Picture 4" descr="Rostliny subtropického pásu">
            <a:extLst>
              <a:ext uri="{FF2B5EF4-FFF2-40B4-BE49-F238E27FC236}">
                <a16:creationId xmlns:a16="http://schemas.microsoft.com/office/drawing/2014/main" id="{C895D487-1B7D-442A-9C1D-E444B3D94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r="1" b="2416"/>
          <a:stretch/>
        </p:blipFill>
        <p:spPr bwMode="auto">
          <a:xfrm>
            <a:off x="5188940" y="2392326"/>
            <a:ext cx="6298971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Rostlinstvo</a:t>
            </a:r>
            <a:endParaRPr lang="cs-CZ" dirty="0"/>
          </a:p>
        </p:txBody>
      </p:sp>
      <p:pic>
        <p:nvPicPr>
          <p:cNvPr id="4" name="Picture 10" descr="Kiwi - Kiwi - popis - Exotické ovoce">
            <a:extLst>
              <a:ext uri="{FF2B5EF4-FFF2-40B4-BE49-F238E27FC236}">
                <a16:creationId xmlns:a16="http://schemas.microsoft.com/office/drawing/2014/main" id="{F0A6BD57-B9E2-4688-BA6D-99FFAB38A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2" b="4"/>
          <a:stretch/>
        </p:blipFill>
        <p:spPr bwMode="auto">
          <a:xfrm>
            <a:off x="955963" y="1690688"/>
            <a:ext cx="3124145" cy="234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74" y="4389121"/>
            <a:ext cx="3034034" cy="21923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297" y="1690688"/>
            <a:ext cx="2970313" cy="24104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511" y="1173300"/>
            <a:ext cx="3920068" cy="41456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734" y="4350152"/>
            <a:ext cx="2743438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6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8" name="Rectangle 76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79" name="Rectangle 78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B7368A-A1A4-4647-9622-3C98810E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cs-CZ" sz="2800"/>
              <a:t>3. Mírný pás</a:t>
            </a:r>
          </a:p>
        </p:txBody>
      </p:sp>
      <p:sp>
        <p:nvSpPr>
          <p:cNvPr id="7180" name="Rectangle 80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1" name="Rectangle 82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D37A7F-7CF6-49ED-B681-902678154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232" y="669478"/>
            <a:ext cx="6858000" cy="164592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/>
              <a:t>40⁰ - 60⁰ zeměpisné šířky</a:t>
            </a:r>
          </a:p>
          <a:p>
            <a:r>
              <a:rPr lang="cs-CZ" sz="2400" dirty="0"/>
              <a:t>Střídání 4 ročních období</a:t>
            </a:r>
          </a:p>
          <a:p>
            <a:r>
              <a:rPr lang="cs-CZ" sz="2400" dirty="0"/>
              <a:t>Evropa, Severní Amerika</a:t>
            </a:r>
          </a:p>
          <a:p>
            <a:r>
              <a:rPr lang="cs-CZ" sz="2400" dirty="0"/>
              <a:t>Mapa – tmavozelená barva</a:t>
            </a:r>
          </a:p>
        </p:txBody>
      </p:sp>
      <p:pic>
        <p:nvPicPr>
          <p:cNvPr id="7176" name="Picture 8" descr="Letošní zima by měla být tužší než loňská - Novinky.cz">
            <a:extLst>
              <a:ext uri="{FF2B5EF4-FFF2-40B4-BE49-F238E27FC236}">
                <a16:creationId xmlns:a16="http://schemas.microsoft.com/office/drawing/2014/main" id="{243308A1-11AC-4410-BB92-65CDF5E19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2" r="17577"/>
          <a:stretch/>
        </p:blipFill>
        <p:spPr bwMode="auto">
          <a:xfrm>
            <a:off x="188976" y="2765893"/>
            <a:ext cx="2834640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nes začíná podzim, den bude stejně dlouhý jako noc | REFRESHER.cz">
            <a:extLst>
              <a:ext uri="{FF2B5EF4-FFF2-40B4-BE49-F238E27FC236}">
                <a16:creationId xmlns:a16="http://schemas.microsoft.com/office/drawing/2014/main" id="{2A309E0C-B2B9-4259-93E8-ACD4D04BE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r="22875" b="-3"/>
          <a:stretch/>
        </p:blipFill>
        <p:spPr bwMode="auto">
          <a:xfrm>
            <a:off x="3142488" y="2765893"/>
            <a:ext cx="2834640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Jaro je tady. Příští týden má být téměř 20 stupňů - Echo24.cz">
            <a:extLst>
              <a:ext uri="{FF2B5EF4-FFF2-40B4-BE49-F238E27FC236}">
                <a16:creationId xmlns:a16="http://schemas.microsoft.com/office/drawing/2014/main" id="{411ADBD2-F8E2-4E8C-9FBB-E60F222D4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6" r="38412" b="2"/>
          <a:stretch/>
        </p:blipFill>
        <p:spPr bwMode="auto">
          <a:xfrm>
            <a:off x="6096000" y="2765893"/>
            <a:ext cx="2834640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éto na horách za hubičku na 5 nocí - Hotel Červenohorské sedlo | Spa.cz">
            <a:extLst>
              <a:ext uri="{FF2B5EF4-FFF2-40B4-BE49-F238E27FC236}">
                <a16:creationId xmlns:a16="http://schemas.microsoft.com/office/drawing/2014/main" id="{01EAEA12-1BE7-4255-A56D-DC0689158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6" r="27339" b="3"/>
          <a:stretch/>
        </p:blipFill>
        <p:spPr bwMode="auto">
          <a:xfrm>
            <a:off x="9052560" y="2765893"/>
            <a:ext cx="2834640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2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Rostlinstvo a živočišstvo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7716" y="1089213"/>
            <a:ext cx="2238099" cy="2238099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5" y="1410797"/>
            <a:ext cx="2355185" cy="17983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554" y="567222"/>
            <a:ext cx="3012140" cy="22591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5166" y="3143951"/>
            <a:ext cx="2193032" cy="1967433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56" y="5189700"/>
            <a:ext cx="2965866" cy="1668300"/>
          </a:xfrm>
          <a:prstGeom prst="rect">
            <a:avLst/>
          </a:prstGeom>
        </p:spPr>
      </p:pic>
      <p:pic>
        <p:nvPicPr>
          <p:cNvPr id="9" name="Picture 4" descr="Broumovsko trápí útoky vlků na hospodářská zvířata. Čtyři obce požádaly o  výjimku na odstřel šelem | iROZHLAS - spolehlivé zpráv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153" y="4873928"/>
            <a:ext cx="3262047" cy="18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855" y="3584781"/>
            <a:ext cx="2583308" cy="25782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946" y="3432951"/>
            <a:ext cx="2045602" cy="153292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039443" y="2552816"/>
            <a:ext cx="3093081" cy="20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6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666F73-BCC3-45CD-A818-11B200CF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/>
              <a:t> 4.Studený (polární) pás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Praktické informace o Polární expedici - DELUXEA">
            <a:extLst>
              <a:ext uri="{FF2B5EF4-FFF2-40B4-BE49-F238E27FC236}">
                <a16:creationId xmlns:a16="http://schemas.microsoft.com/office/drawing/2014/main" id="{3EED2572-2455-4396-BA44-1B75B6B0C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r="2" b="2"/>
          <a:stretch/>
        </p:blipFill>
        <p:spPr bwMode="auto">
          <a:xfrm>
            <a:off x="908304" y="2478024"/>
            <a:ext cx="6009855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0722A1-E15D-4CF8-8428-52FCF5850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r>
              <a:rPr lang="cs-CZ" sz="1800" dirty="0"/>
              <a:t>Oblast polárních kruhů – oblast pólů</a:t>
            </a:r>
          </a:p>
          <a:p>
            <a:r>
              <a:rPr lang="cs-CZ" sz="1800" dirty="0"/>
              <a:t>Trvale chladné podnebí – teploty pod 0⁰C</a:t>
            </a:r>
          </a:p>
          <a:p>
            <a:r>
              <a:rPr lang="cs-CZ" sz="1800" dirty="0"/>
              <a:t>Oblast polárního kruhu – dlouhá zima, velmi krátké léto (teploty do 10⁰C)</a:t>
            </a:r>
          </a:p>
          <a:p>
            <a:r>
              <a:rPr lang="cs-CZ" sz="1800" dirty="0"/>
              <a:t>Póly – nestřídají se roční období, po celý rok nízké teploty</a:t>
            </a:r>
          </a:p>
          <a:p>
            <a:r>
              <a:rPr lang="cs-CZ" sz="1800" dirty="0"/>
              <a:t>Antarktida, Grónsko</a:t>
            </a:r>
          </a:p>
          <a:p>
            <a:r>
              <a:rPr lang="cs-CZ" sz="1800" dirty="0"/>
              <a:t>Mapa – modrá a světle fialová barva</a:t>
            </a:r>
          </a:p>
        </p:txBody>
      </p:sp>
    </p:spTree>
    <p:extLst>
      <p:ext uri="{BB962C8B-B14F-4D97-AF65-F5344CB8AC3E}">
        <p14:creationId xmlns:p14="http://schemas.microsoft.com/office/powerpoint/2010/main" val="306653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Rostlinstvo a živočišstvo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476" y="1544248"/>
            <a:ext cx="2816596" cy="18716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87" y="1544248"/>
            <a:ext cx="2645893" cy="18716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943" y="1544248"/>
            <a:ext cx="2804403" cy="18716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614" y="3630947"/>
            <a:ext cx="2816596" cy="187163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675" y="3898034"/>
            <a:ext cx="2710179" cy="1871634"/>
          </a:xfrm>
          <a:prstGeom prst="rect">
            <a:avLst/>
          </a:prstGeom>
        </p:spPr>
      </p:pic>
      <p:pic>
        <p:nvPicPr>
          <p:cNvPr id="10" name="Picture 2" descr="polární pás1 - li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53" y="3699552"/>
            <a:ext cx="2431179" cy="179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84" y="3630947"/>
            <a:ext cx="2581187" cy="14501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245" y="5344299"/>
            <a:ext cx="1864821" cy="139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7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D35EE-A97B-43EA-B3BF-F40AEA13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C000"/>
                </a:solidFill>
              </a:rPr>
              <a:t>Podnebí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08CCD7-7C0D-4063-A7C4-D180CAE69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dlouhodobý stav atmosféry na určitém místě</a:t>
            </a:r>
          </a:p>
          <a:p>
            <a:r>
              <a:rPr lang="cs-CZ" dirty="0"/>
              <a:t>Závisí na: vzdálenosti od rovníku</a:t>
            </a:r>
          </a:p>
          <a:p>
            <a:pPr marL="0" indent="0">
              <a:buNone/>
            </a:pPr>
            <a:r>
              <a:rPr lang="cs-CZ" dirty="0"/>
              <a:t>                    vzdálenosti od moře</a:t>
            </a:r>
          </a:p>
          <a:p>
            <a:pPr marL="0" indent="0">
              <a:buNone/>
            </a:pPr>
            <a:r>
              <a:rPr lang="cs-CZ" dirty="0"/>
              <a:t>                    nadmořské výšce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https://junior.rozhlas.cz/co-je-klima-8051071</a:t>
            </a:r>
          </a:p>
        </p:txBody>
      </p:sp>
    </p:spTree>
    <p:extLst>
      <p:ext uri="{BB962C8B-B14F-4D97-AF65-F5344CB8AC3E}">
        <p14:creationId xmlns:p14="http://schemas.microsoft.com/office/powerpoint/2010/main" val="849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72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9D75A4-E437-49E5-81DF-34039979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b="1" dirty="0"/>
              <a:t>Podnebné pásy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odnebné pásy a ekosystémy">
            <a:extLst>
              <a:ext uri="{FF2B5EF4-FFF2-40B4-BE49-F238E27FC236}">
                <a16:creationId xmlns:a16="http://schemas.microsoft.com/office/drawing/2014/main" id="{2B3695CD-57FF-41C4-ACFA-DE35B9DBA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70"/>
          <a:stretch/>
        </p:blipFill>
        <p:spPr bwMode="auto">
          <a:xfrm>
            <a:off x="908304" y="2478024"/>
            <a:ext cx="6009855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Content Placeholder 1029">
            <a:extLst>
              <a:ext uri="{FF2B5EF4-FFF2-40B4-BE49-F238E27FC236}">
                <a16:creationId xmlns:a16="http://schemas.microsoft.com/office/drawing/2014/main" id="{041DC900-59EF-43BA-B7CB-67FA49FE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r>
              <a:rPr lang="cs-CZ" sz="2400" dirty="0"/>
              <a:t>Dělení povrchu Země na podnebné pásy podle vzdálenosti od rovníku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87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Podnebné pásy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10" y="1825625"/>
            <a:ext cx="5761219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68EF60-4525-4589-8E99-F251F0D7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 dirty="0" err="1">
                <a:solidFill>
                  <a:srgbClr val="FFC000"/>
                </a:solidFill>
              </a:rPr>
              <a:t>Podnebné</a:t>
            </a:r>
            <a:r>
              <a:rPr lang="en-US" sz="5200" b="1" dirty="0">
                <a:solidFill>
                  <a:srgbClr val="FFC000"/>
                </a:solidFill>
              </a:rPr>
              <a:t> </a:t>
            </a:r>
            <a:r>
              <a:rPr lang="en-US" sz="5200" b="1" dirty="0" err="1">
                <a:solidFill>
                  <a:srgbClr val="FFC000"/>
                </a:solidFill>
              </a:rPr>
              <a:t>pásy</a:t>
            </a:r>
            <a:r>
              <a:rPr lang="en-US" sz="5200" b="1" dirty="0">
                <a:solidFill>
                  <a:srgbClr val="FFC000"/>
                </a:solidFill>
              </a:rPr>
              <a:t> - </a:t>
            </a:r>
            <a:r>
              <a:rPr lang="en-US" sz="5200" b="1" dirty="0" err="1">
                <a:solidFill>
                  <a:srgbClr val="FFC000"/>
                </a:solidFill>
              </a:rPr>
              <a:t>světadíly</a:t>
            </a:r>
            <a:endParaRPr lang="en-US" sz="5200" b="1" dirty="0">
              <a:solidFill>
                <a:srgbClr val="FFC000"/>
              </a:solidFill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2572B856-47A5-495A-9D2D-E7A1E2DF3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604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F79811-E569-4D59-91CD-EE4D823F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1. Tropický podnebný pás:  a)rovníkové </a:t>
            </a:r>
            <a:r>
              <a:rPr lang="cs-CZ" sz="4000" dirty="0" smtClean="0"/>
              <a:t>podnebí – tropický deštný les </a:t>
            </a:r>
            <a:endParaRPr lang="cs-CZ" sz="40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Deštné pralesy, plíce naší planety? - Klimaweb">
            <a:extLst>
              <a:ext uri="{FF2B5EF4-FFF2-40B4-BE49-F238E27FC236}">
                <a16:creationId xmlns:a16="http://schemas.microsoft.com/office/drawing/2014/main" id="{22A1C2C4-D11C-4EDF-9102-3247E8A3E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r="2" b="2"/>
          <a:stretch/>
        </p:blipFill>
        <p:spPr bwMode="auto">
          <a:xfrm>
            <a:off x="908304" y="2478024"/>
            <a:ext cx="6009855" cy="36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DBCBA8-4B71-42D4-A89B-6C53B7A58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r>
              <a:rPr lang="cs-CZ" sz="2400" dirty="0"/>
              <a:t>0⁰ - 10⁰ zeměpisné šířky</a:t>
            </a:r>
          </a:p>
          <a:p>
            <a:r>
              <a:rPr lang="cs-CZ" sz="2400" dirty="0"/>
              <a:t>Celý rok stálá teplota - 25⁰C - 30⁰C</a:t>
            </a:r>
          </a:p>
          <a:p>
            <a:r>
              <a:rPr lang="cs-CZ" sz="2400" dirty="0"/>
              <a:t>Téměř každý den prší – velká vlhkost vzduchu</a:t>
            </a:r>
          </a:p>
          <a:p>
            <a:r>
              <a:rPr lang="cs-CZ" sz="2400" dirty="0"/>
              <a:t> hlavně Afrika, Jižní Amerika – mapa červená barva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633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Rostliny a zvířata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948" y="1027906"/>
            <a:ext cx="7128189" cy="40096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30526"/>
            <a:ext cx="3468570" cy="21663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04" y="4296348"/>
            <a:ext cx="3513183" cy="21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6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79" name="Rectangle 74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C5D749-3C57-4583-9873-3F86624C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cs-CZ" sz="3200" dirty="0"/>
              <a:t>Tropické podnebí b) střídavě vlhký</a:t>
            </a:r>
          </a:p>
        </p:txBody>
      </p:sp>
      <p:sp>
        <p:nvSpPr>
          <p:cNvPr id="3080" name="Rectangle 76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D47A2-1169-43C6-BA1F-C3092653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 fontScale="77500" lnSpcReduction="20000"/>
          </a:bodyPr>
          <a:lstStyle/>
          <a:p>
            <a:r>
              <a:rPr lang="cs-CZ" sz="2400" dirty="0"/>
              <a:t> přibližně 10⁰ - 20⁰ zeměpisné šířky</a:t>
            </a:r>
          </a:p>
          <a:p>
            <a:r>
              <a:rPr lang="cs-CZ" sz="2400" dirty="0"/>
              <a:t>Po celý rok teplo - 25⁰C - 30⁰C</a:t>
            </a:r>
          </a:p>
          <a:p>
            <a:r>
              <a:rPr lang="cs-CZ" sz="2400" dirty="0"/>
              <a:t>Střídání období dešťů a sucha </a:t>
            </a:r>
          </a:p>
          <a:p>
            <a:r>
              <a:rPr lang="cs-CZ" sz="2400" dirty="0"/>
              <a:t>Afrika, Austrálie, Jižní Amerika</a:t>
            </a:r>
          </a:p>
          <a:p>
            <a:r>
              <a:rPr lang="cs-CZ" sz="2400" dirty="0"/>
              <a:t>Mapa -  oranžová barva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3074" name="Picture 2" descr="Free fotobanka : strom, východní Jáva, zelená, slunný, savana landscape,  national park indonesia, java indonesia, savana tree, poušť, tropický,  Asie, národní park, západ slunce, baluran national park, bílý písek, taman  nasional baluran,">
            <a:extLst>
              <a:ext uri="{FF2B5EF4-FFF2-40B4-BE49-F238E27FC236}">
                <a16:creationId xmlns:a16="http://schemas.microsoft.com/office/drawing/2014/main" id="{9DCBD3E6-DB7F-4FF6-A0AC-136C3567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880" y="2729397"/>
            <a:ext cx="5235314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vana - Časopis Vesmír">
            <a:extLst>
              <a:ext uri="{FF2B5EF4-FFF2-40B4-BE49-F238E27FC236}">
                <a16:creationId xmlns:a16="http://schemas.microsoft.com/office/drawing/2014/main" id="{8B0C8A40-E4C7-43B8-A820-25238833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0874" y="2729397"/>
            <a:ext cx="5238895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1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</a:t>
            </a:r>
            <a:r>
              <a:rPr lang="cs-CZ" dirty="0" smtClean="0"/>
              <a:t>ostlinstvo a živočišstvo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224" y="1690688"/>
            <a:ext cx="8282674" cy="46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01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319</Words>
  <Application>Microsoft Office PowerPoint</Application>
  <PresentationFormat>Širokoúhlá obrazovka</PresentationFormat>
  <Paragraphs>53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Podnebí</vt:lpstr>
      <vt:lpstr>Podnebí</vt:lpstr>
      <vt:lpstr>Podnebné pásy</vt:lpstr>
      <vt:lpstr>Podnebné pásy</vt:lpstr>
      <vt:lpstr>Podnebné pásy - světadíly</vt:lpstr>
      <vt:lpstr>1. Tropický podnebný pás:  a)rovníkové podnebí – tropický deštný les </vt:lpstr>
      <vt:lpstr>Rostliny a zvířata</vt:lpstr>
      <vt:lpstr>Tropické podnebí b) střídavě vlhký</vt:lpstr>
      <vt:lpstr>Rostlinstvo a živočišstvo</vt:lpstr>
      <vt:lpstr>Tropický pás  c) suchý - poušť</vt:lpstr>
      <vt:lpstr>2. Subtropický pás</vt:lpstr>
      <vt:lpstr>Rostlinstvo</vt:lpstr>
      <vt:lpstr>3. Mírný pás</vt:lpstr>
      <vt:lpstr>Rostlinstvo a živočišstvo</vt:lpstr>
      <vt:lpstr> 4.Studený (polární) pás</vt:lpstr>
      <vt:lpstr>Rostlinstvo a živočišstvo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Podnebí</dc:title>
  <dc:creator>strnadovai@centrum.cz</dc:creator>
  <cp:lastModifiedBy>Iva Strnadová</cp:lastModifiedBy>
  <cp:revision>5</cp:revision>
  <dcterms:created xsi:type="dcterms:W3CDTF">2021-01-24T12:02:12Z</dcterms:created>
  <dcterms:modified xsi:type="dcterms:W3CDTF">2022-09-15T12:33:34Z</dcterms:modified>
</cp:coreProperties>
</file>