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9" d="100"/>
          <a:sy n="69" d="100"/>
        </p:scale>
        <p:origin x="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CA062A-6816-43DD-93D9-5230B9D391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A53C83B-B028-4A12-9B22-BFD7505B88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A85AA8A-0F57-4C1D-810E-3CEFA293E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0221-6EE7-454B-B85A-7E5FA191616F}" type="datetimeFigureOut">
              <a:rPr lang="cs-CZ" smtClean="0"/>
              <a:t>10.12.2020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A5F53AA-C662-44BD-A25D-EDD8AD477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B2DB291-3AC9-49BE-ACC6-8D9D9D492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998C5-B9F9-495D-A2ED-C2AE6093A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898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0B4C3D-EA17-4291-A9D6-85F208A21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B0D74DD-79EE-4A8C-B297-6F3F6B94FB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5B671CD-2320-405B-A27A-44684E951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0221-6EE7-454B-B85A-7E5FA191616F}" type="datetimeFigureOut">
              <a:rPr lang="cs-CZ" smtClean="0"/>
              <a:t>10.12.2020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000AC76-6892-483C-B5C2-8FC049FC7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2CFDC50-DCAB-4D09-BE67-66EE19E9A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998C5-B9F9-495D-A2ED-C2AE6093A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3500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9DD512D-7D77-440B-AAEA-F4262EFF94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FF37E10-0506-4D0D-A206-1281F2C839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123CD56-1BB2-4E5A-B20B-4DCBAA9A0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0221-6EE7-454B-B85A-7E5FA191616F}" type="datetimeFigureOut">
              <a:rPr lang="cs-CZ" smtClean="0"/>
              <a:t>10.12.2020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447A5D4-B1E0-49CA-BE6D-6C7129EDB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61EF3FD-94AA-4526-9A47-AD6A9113A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998C5-B9F9-495D-A2ED-C2AE6093A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399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96FFC0-36E8-4F01-BE6F-9492EF228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17C74D-E773-4207-BB11-0438E1143C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AC89223-2B71-4FE9-B32A-23E33A8A9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0221-6EE7-454B-B85A-7E5FA191616F}" type="datetimeFigureOut">
              <a:rPr lang="cs-CZ" smtClean="0"/>
              <a:t>10.12.2020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4C734E9-E425-450D-9537-DE7D04F18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352AB80-FA98-4275-8810-7EE752D91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998C5-B9F9-495D-A2ED-C2AE6093A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5186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25F126-D4CB-4AB1-9D54-691367402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CF0ADB4-A24B-4A2A-B9AD-4ACF951739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C31DA31-C4FD-4525-A459-2ACEC2351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0221-6EE7-454B-B85A-7E5FA191616F}" type="datetimeFigureOut">
              <a:rPr lang="cs-CZ" smtClean="0"/>
              <a:t>10.12.2020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ACA1B27-DA16-4BAC-9CA4-EC9E2DB85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7EF77F1-2A02-4C22-9812-1FC5F28DF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998C5-B9F9-495D-A2ED-C2AE6093A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4083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F78566-6814-4CB5-838E-08C2BC90E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6C1A3F-977D-408C-A94B-17632142DC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266C338-6D5A-4642-A8C8-D9C5E593B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2DB2FD4-42BE-412A-B286-A8FDCD4AD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0221-6EE7-454B-B85A-7E5FA191616F}" type="datetimeFigureOut">
              <a:rPr lang="cs-CZ" smtClean="0"/>
              <a:t>10.12.2020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CA0A0E8-BF50-4301-84F2-BC4EB47EA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D1F62FA-5EB3-4C52-95E4-0E69E7A28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998C5-B9F9-495D-A2ED-C2AE6093A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5150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56111F-9891-4D2C-B648-BA77F0C0B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D9FD378-F69D-43CD-B28B-E290C2C82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3ABE47A-0D5D-4A58-9D18-F9888079F0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6EFD63D-8E71-4F07-B2B4-1E65ACDAF7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C1FDA48-4A6A-466D-A37A-49DD01B575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F7903B1-3DE2-457C-98D0-0DA8060E8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0221-6EE7-454B-B85A-7E5FA191616F}" type="datetimeFigureOut">
              <a:rPr lang="cs-CZ" smtClean="0"/>
              <a:t>10.12.2020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4A29AC9-CB8F-4F5E-881A-149E7C3AB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BCD8532-28C8-4A6E-A4F6-8F2071FFB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998C5-B9F9-495D-A2ED-C2AE6093A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5769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C74719-C815-45A0-B078-B75840922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011B148-6F71-4C0C-8079-8C34559A1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0221-6EE7-454B-B85A-7E5FA191616F}" type="datetimeFigureOut">
              <a:rPr lang="cs-CZ" smtClean="0"/>
              <a:t>10.12.2020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14648E8-659F-47F2-A243-500268018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9A42768-6A7D-4C43-B129-BBD451519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998C5-B9F9-495D-A2ED-C2AE6093A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9661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8672F71-56FF-4577-AB0C-17E504030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0221-6EE7-454B-B85A-7E5FA191616F}" type="datetimeFigureOut">
              <a:rPr lang="cs-CZ" smtClean="0"/>
              <a:t>10.12.2020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0954E73-5F60-4168-BECE-1CFA5A023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09F1A64-DC13-4B1A-BE4E-1A9D787E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998C5-B9F9-495D-A2ED-C2AE6093A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3053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743C23-9FFF-4FA2-BB5D-996F116E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324CF8-D3CE-4111-8C9D-1089C597D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03AF160-7AC3-46B8-B181-B9B1D26E36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A75C9C9-7D37-462B-B3D2-A3EC28FB5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0221-6EE7-454B-B85A-7E5FA191616F}" type="datetimeFigureOut">
              <a:rPr lang="cs-CZ" smtClean="0"/>
              <a:t>10.12.2020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8D75C0A-F275-4539-9060-725A7D85B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836D5C1-C39F-43D8-8F94-671B6AE65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998C5-B9F9-495D-A2ED-C2AE6093A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8295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F61BD5-D85E-4F92-8594-66C48204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79A0C84-971D-4048-A4C7-05068D9DFE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3EE2368-F819-4E15-8FBD-9132899213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8876247-110C-48AB-B168-FB840F185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0221-6EE7-454B-B85A-7E5FA191616F}" type="datetimeFigureOut">
              <a:rPr lang="cs-CZ" smtClean="0"/>
              <a:t>10.12.2020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8B5AD05-529B-44FB-A6FB-FD8BAA32B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F926884-20BB-4BE6-B701-D543E6208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998C5-B9F9-495D-A2ED-C2AE6093A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8183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8BACE5E-B05C-4481-BD92-F76B0BD3F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0B6812B-6B80-4436-BE0D-F1375616F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BB49656-B77F-45CC-BD12-76358BBDA4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D0221-6EE7-454B-B85A-7E5FA191616F}" type="datetimeFigureOut">
              <a:rPr lang="cs-CZ" smtClean="0"/>
              <a:t>10.12.2020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D6E5C30-F199-4E1F-9CB4-382BF81D0F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3A2A9E6-B0B3-42F0-A407-1F1A03323C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998C5-B9F9-495D-A2ED-C2AE6093A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8122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AB713B-7D3E-49FE-A836-1A24455C7E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Ostrovy</a:t>
            </a:r>
          </a:p>
        </p:txBody>
      </p:sp>
      <p:sp>
        <p:nvSpPr>
          <p:cNvPr id="4" name="Slza 3">
            <a:extLst>
              <a:ext uri="{FF2B5EF4-FFF2-40B4-BE49-F238E27FC236}">
                <a16:creationId xmlns:a16="http://schemas.microsoft.com/office/drawing/2014/main" id="{9C9076AB-A465-44A1-B0DB-E67FD3C3A28F}"/>
              </a:ext>
            </a:extLst>
          </p:cNvPr>
          <p:cNvSpPr/>
          <p:nvPr/>
        </p:nvSpPr>
        <p:spPr>
          <a:xfrm>
            <a:off x="5722375" y="3865562"/>
            <a:ext cx="6105832" cy="2815457"/>
          </a:xfrm>
          <a:prstGeom prst="teardrop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6093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CAF28B-7B7C-465B-AE34-162769AAA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Ostrov ?</a:t>
            </a:r>
          </a:p>
        </p:txBody>
      </p:sp>
      <p:pic>
        <p:nvPicPr>
          <p:cNvPr id="8194" name="Picture 2" descr="Vánoční ostrov - Kiritimati - Filatelie, poštovní známky, známka, magazín o  filatelii - Infofila.cz">
            <a:extLst>
              <a:ext uri="{FF2B5EF4-FFF2-40B4-BE49-F238E27FC236}">
                <a16:creationId xmlns:a16="http://schemas.microsoft.com/office/drawing/2014/main" id="{17FF815B-C21C-4185-9A15-5BE05A6DA9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923" y="1543844"/>
            <a:ext cx="49530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Vánoční ostrov, autor: Stavros1">
            <a:extLst>
              <a:ext uri="{FF2B5EF4-FFF2-40B4-BE49-F238E27FC236}">
                <a16:creationId xmlns:a16="http://schemas.microsoft.com/office/drawing/2014/main" id="{2CD9092C-9A53-4D36-A036-FEB5DD79B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861" y="3429000"/>
            <a:ext cx="4572000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421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D3322D-5F13-4FE2-BB4D-921FFF991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C000"/>
                </a:solidFill>
              </a:rPr>
              <a:t>Pevninské ostrovy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E3D2D4-80F7-4133-8FBE-3E8916DCF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Jsou tvořeny pevninskou zemskou kůrou</a:t>
            </a:r>
          </a:p>
          <a:p>
            <a:r>
              <a:rPr lang="cs-CZ" dirty="0"/>
              <a:t>Vznikly oddělením od větších částí pevniny – světadílu</a:t>
            </a:r>
          </a:p>
          <a:p>
            <a:r>
              <a:rPr lang="cs-CZ" dirty="0"/>
              <a:t>Část pevniny přitom poklesla a byla zalita vodou, vznikl průliv</a:t>
            </a:r>
          </a:p>
          <a:p>
            <a:r>
              <a:rPr lang="cs-CZ" dirty="0"/>
              <a:t>Patří k nim největší ostrovy na světě</a:t>
            </a:r>
          </a:p>
        </p:txBody>
      </p:sp>
      <p:pic>
        <p:nvPicPr>
          <p:cNvPr id="1026" name="Picture 2" descr="Smyčka z ledového hedvábí. Grónsko je pro Dány bezpečnostním problémem  číslo jedna - Euro.cz">
            <a:extLst>
              <a:ext uri="{FF2B5EF4-FFF2-40B4-BE49-F238E27FC236}">
                <a16:creationId xmlns:a16="http://schemas.microsoft.com/office/drawing/2014/main" id="{902F1232-D9F5-449C-B361-846477C6D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353" y="3838575"/>
            <a:ext cx="4578299" cy="271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0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5D1B23-08D4-4528-9631-1D0B09287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C000"/>
                </a:solidFill>
              </a:rPr>
              <a:t>Pevninské ostrovy</a:t>
            </a:r>
            <a:br>
              <a:rPr lang="cs-CZ" b="1" dirty="0">
                <a:solidFill>
                  <a:srgbClr val="FF0000"/>
                </a:solidFill>
              </a:rPr>
            </a:br>
            <a:endParaRPr lang="cs-CZ" b="1" dirty="0">
              <a:solidFill>
                <a:srgbClr val="FFC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4E0610-5224-4239-AD89-C7C8418393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Přiřaď obrysy k ostrovům</a:t>
            </a:r>
            <a:endParaRPr lang="cs-CZ" b="1" dirty="0">
              <a:solidFill>
                <a:srgbClr val="FF0000"/>
              </a:solidFill>
            </a:endParaRPr>
          </a:p>
          <a:p>
            <a:r>
              <a:rPr lang="cs-CZ" dirty="0"/>
              <a:t>Madagaskar</a:t>
            </a:r>
          </a:p>
          <a:p>
            <a:r>
              <a:rPr lang="cs-CZ" dirty="0"/>
              <a:t>Britské ostrovy</a:t>
            </a:r>
          </a:p>
          <a:p>
            <a:r>
              <a:rPr lang="cs-CZ" dirty="0"/>
              <a:t>Grónsko</a:t>
            </a:r>
          </a:p>
          <a:p>
            <a:r>
              <a:rPr lang="cs-CZ" dirty="0"/>
              <a:t>Tasmánie</a:t>
            </a:r>
          </a:p>
        </p:txBody>
      </p:sp>
      <p:pic>
        <p:nvPicPr>
          <p:cNvPr id="7" name="Picture 2" descr="Grónsko mapa">
            <a:extLst>
              <a:ext uri="{FF2B5EF4-FFF2-40B4-BE49-F238E27FC236}">
                <a16:creationId xmlns:a16="http://schemas.microsoft.com/office/drawing/2014/main" id="{63640687-7D1B-45F9-9E73-D637A20DD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964" y="729819"/>
            <a:ext cx="1981054" cy="252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adagaskar">
            <a:extLst>
              <a:ext uri="{FF2B5EF4-FFF2-40B4-BE49-F238E27FC236}">
                <a16:creationId xmlns:a16="http://schemas.microsoft.com/office/drawing/2014/main" id="{57AA01E6-5AA9-46D6-BB7F-0DBB262AA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253" y="3544910"/>
            <a:ext cx="1740765" cy="248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AB73963-3F5A-4182-9210-5801184133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304" y="729819"/>
            <a:ext cx="1607477" cy="263352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12BCA37-6E72-49DD-ABDE-E27DFF14E0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6750" y="3823446"/>
            <a:ext cx="2026428" cy="2488454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3822682B-6100-4AD7-8FFC-37105787FDF8}"/>
              </a:ext>
            </a:extLst>
          </p:cNvPr>
          <p:cNvSpPr txBox="1"/>
          <p:nvPr/>
        </p:nvSpPr>
        <p:spPr>
          <a:xfrm>
            <a:off x="5070764" y="2438400"/>
            <a:ext cx="581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1.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69D89956-810F-4F27-86FB-0441F8079D5B}"/>
              </a:ext>
            </a:extLst>
          </p:cNvPr>
          <p:cNvSpPr txBox="1"/>
          <p:nvPr/>
        </p:nvSpPr>
        <p:spPr>
          <a:xfrm>
            <a:off x="8091055" y="2807732"/>
            <a:ext cx="387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2</a:t>
            </a:r>
            <a:r>
              <a:rPr lang="cs-CZ" dirty="0"/>
              <a:t>.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49352EAB-C92A-4E06-ADBC-E3C0D0979702}"/>
              </a:ext>
            </a:extLst>
          </p:cNvPr>
          <p:cNvSpPr txBox="1"/>
          <p:nvPr/>
        </p:nvSpPr>
        <p:spPr>
          <a:xfrm>
            <a:off x="4173688" y="5317055"/>
            <a:ext cx="479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3.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C61F5919-6F8E-47FA-ABC4-9C10C72B5A84}"/>
              </a:ext>
            </a:extLst>
          </p:cNvPr>
          <p:cNvSpPr txBox="1"/>
          <p:nvPr/>
        </p:nvSpPr>
        <p:spPr>
          <a:xfrm>
            <a:off x="9809018" y="5942568"/>
            <a:ext cx="400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val="3681162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FEE30C-EE52-4652-BD52-87E223314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96" y="4571216"/>
            <a:ext cx="10906008" cy="1115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Madagaskar</a:t>
            </a:r>
          </a:p>
        </p:txBody>
      </p:sp>
      <p:pic>
        <p:nvPicPr>
          <p:cNvPr id="3076" name="Picture 4" descr="Rostliny na Madagaskaru - Madagaskar Informace">
            <a:extLst>
              <a:ext uri="{FF2B5EF4-FFF2-40B4-BE49-F238E27FC236}">
                <a16:creationId xmlns:a16="http://schemas.microsoft.com/office/drawing/2014/main" id="{CBFA398C-6AA2-4E54-8715-A63A3D03E2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r="21022" b="-4"/>
          <a:stretch/>
        </p:blipFill>
        <p:spPr bwMode="auto">
          <a:xfrm>
            <a:off x="321628" y="320511"/>
            <a:ext cx="3794760" cy="393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Lemur Savec Madagaskar - Fotografie zdarma na Pixabay">
            <a:extLst>
              <a:ext uri="{FF2B5EF4-FFF2-40B4-BE49-F238E27FC236}">
                <a16:creationId xmlns:a16="http://schemas.microsoft.com/office/drawing/2014/main" id="{77EB453C-2807-4CC3-980E-304D04807F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1" r="23933" b="2"/>
          <a:stretch/>
        </p:blipFill>
        <p:spPr bwMode="auto">
          <a:xfrm>
            <a:off x="4198385" y="320511"/>
            <a:ext cx="3794760" cy="393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Madagaskar | Siamtravel.cz">
            <a:extLst>
              <a:ext uri="{FF2B5EF4-FFF2-40B4-BE49-F238E27FC236}">
                <a16:creationId xmlns:a16="http://schemas.microsoft.com/office/drawing/2014/main" id="{B5D772A7-059D-40E0-9EDA-FB0973F78EC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1" r="24433" b="2"/>
          <a:stretch/>
        </p:blipFill>
        <p:spPr bwMode="auto">
          <a:xfrm>
            <a:off x="8075142" y="320511"/>
            <a:ext cx="3794760" cy="393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0188E89-AF78-40F6-B787-E9BD9C625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68AC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7373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EAE796-2F7C-449A-94C9-1620132A8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C000"/>
                </a:solidFill>
              </a:rPr>
              <a:t>Korálové ostrovy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0D32F9-D6A9-4837-8CE7-2464E51BA7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Vznikají z vápenitých schránek korálů v teplých mořích a oceánech, přibližně v oblasti mezi obratníky. Korály mohou obklopit i sopku nebo ostrov. Po jejich zániku postupně vyplní prázdnou plochu.</a:t>
            </a:r>
          </a:p>
          <a:p>
            <a:r>
              <a:rPr lang="cs-CZ" dirty="0"/>
              <a:t>Korálovému ostrovu se říká atol.</a:t>
            </a:r>
          </a:p>
          <a:p>
            <a:r>
              <a:rPr lang="cs-CZ" dirty="0"/>
              <a:t>https://www.youtube.com/watch?v=pRD8ZwdPYsY</a:t>
            </a:r>
          </a:p>
        </p:txBody>
      </p:sp>
      <p:pic>
        <p:nvPicPr>
          <p:cNvPr id="4098" name="Picture 2" descr="Osmý div oceánu | Ábíčko.cz">
            <a:extLst>
              <a:ext uri="{FF2B5EF4-FFF2-40B4-BE49-F238E27FC236}">
                <a16:creationId xmlns:a16="http://schemas.microsoft.com/office/drawing/2014/main" id="{7018A9D5-4384-4E59-BC3B-4E301C8CB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59" y="4342166"/>
            <a:ext cx="3645478" cy="196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87E4E168-F696-49E0-BC3B-23905F231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6168" y="4342166"/>
            <a:ext cx="36195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563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0DA965-DB85-4AD1-B549-2120217C4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Maledivy</a:t>
            </a:r>
          </a:p>
        </p:txBody>
      </p:sp>
      <p:pic>
        <p:nvPicPr>
          <p:cNvPr id="5122" name="Picture 2" descr="Maledivy - nejníže položený stát světa">
            <a:extLst>
              <a:ext uri="{FF2B5EF4-FFF2-40B4-BE49-F238E27FC236}">
                <a16:creationId xmlns:a16="http://schemas.microsoft.com/office/drawing/2014/main" id="{2225BE28-4A35-4C70-9B5F-2475ADF14B4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252" y="1690688"/>
            <a:ext cx="7924983" cy="462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039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9424FF-DF9B-498D-88A9-3F385D439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>
                <a:solidFill>
                  <a:srgbClr val="FFC000"/>
                </a:solidFill>
              </a:rPr>
              <a:t>Sopečné ostrovy</a:t>
            </a:r>
            <a:endParaRPr lang="cs-CZ" b="1" dirty="0">
              <a:solidFill>
                <a:srgbClr val="FFC000"/>
              </a:solidFill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B163307-513C-4FBB-B5AD-2A56208F7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Vznikají sopečnou činností na dně oceánu, až se sopka vynoří nad hladinu,</a:t>
            </a:r>
          </a:p>
          <a:p>
            <a:r>
              <a:rPr lang="cs-CZ"/>
              <a:t>Nejvíce jich je v Tichém oceánu – např. Havajské ostrovy</a:t>
            </a:r>
          </a:p>
          <a:p>
            <a:endParaRPr lang="cs-CZ" dirty="0"/>
          </a:p>
        </p:txBody>
      </p:sp>
      <p:pic>
        <p:nvPicPr>
          <p:cNvPr id="6152" name="Picture 8" descr="sopečné ostrovy – Seznam.cz">
            <a:extLst>
              <a:ext uri="{FF2B5EF4-FFF2-40B4-BE49-F238E27FC236}">
                <a16:creationId xmlns:a16="http://schemas.microsoft.com/office/drawing/2014/main" id="{B828AA18-730E-417A-B4DF-CD2E24D72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814" y="3428999"/>
            <a:ext cx="5765222" cy="308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23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98ADA01-B232-4B10-A1BB-3207D2179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536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Havajské ostrovy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F5EA4E7-BB77-4860-BF2D-D7506DDD61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51" r="1" b="1"/>
          <a:stretch/>
        </p:blipFill>
        <p:spPr>
          <a:xfrm>
            <a:off x="198741" y="2410448"/>
            <a:ext cx="5803323" cy="3890357"/>
          </a:xfrm>
          <a:prstGeom prst="rect">
            <a:avLst/>
          </a:prstGeom>
        </p:spPr>
      </p:pic>
      <p:pic>
        <p:nvPicPr>
          <p:cNvPr id="7170" name="Picture 2" descr="Průvodce Havajskými ostrovy - kam a kdy vyrazit">
            <a:extLst>
              <a:ext uri="{FF2B5EF4-FFF2-40B4-BE49-F238E27FC236}">
                <a16:creationId xmlns:a16="http://schemas.microsoft.com/office/drawing/2014/main" id="{7742F093-174F-4347-B33C-CA758AB5AE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0" r="11795" b="2"/>
          <a:stretch/>
        </p:blipFill>
        <p:spPr bwMode="auto">
          <a:xfrm>
            <a:off x="6189934" y="2410448"/>
            <a:ext cx="5803323" cy="389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471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882F6F-3817-41DA-9B8C-0DF02BEBE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Cesta na ostrov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87018F-6912-4D12-8621-E22AD78F79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4D5EB5BB-7259-45D5-AA50-21C053C288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597331"/>
              </p:ext>
            </p:extLst>
          </p:nvPr>
        </p:nvGraphicFramePr>
        <p:xfrm>
          <a:off x="411018" y="1356043"/>
          <a:ext cx="7219758" cy="4754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5697">
                  <a:extLst>
                    <a:ext uri="{9D8B030D-6E8A-4147-A177-3AD203B41FA5}">
                      <a16:colId xmlns:a16="http://schemas.microsoft.com/office/drawing/2014/main" val="2633865598"/>
                    </a:ext>
                  </a:extLst>
                </a:gridCol>
                <a:gridCol w="515697">
                  <a:extLst>
                    <a:ext uri="{9D8B030D-6E8A-4147-A177-3AD203B41FA5}">
                      <a16:colId xmlns:a16="http://schemas.microsoft.com/office/drawing/2014/main" val="1859864518"/>
                    </a:ext>
                  </a:extLst>
                </a:gridCol>
                <a:gridCol w="515697">
                  <a:extLst>
                    <a:ext uri="{9D8B030D-6E8A-4147-A177-3AD203B41FA5}">
                      <a16:colId xmlns:a16="http://schemas.microsoft.com/office/drawing/2014/main" val="3585004928"/>
                    </a:ext>
                  </a:extLst>
                </a:gridCol>
                <a:gridCol w="515697">
                  <a:extLst>
                    <a:ext uri="{9D8B030D-6E8A-4147-A177-3AD203B41FA5}">
                      <a16:colId xmlns:a16="http://schemas.microsoft.com/office/drawing/2014/main" val="2840478890"/>
                    </a:ext>
                  </a:extLst>
                </a:gridCol>
                <a:gridCol w="515697">
                  <a:extLst>
                    <a:ext uri="{9D8B030D-6E8A-4147-A177-3AD203B41FA5}">
                      <a16:colId xmlns:a16="http://schemas.microsoft.com/office/drawing/2014/main" val="3968037604"/>
                    </a:ext>
                  </a:extLst>
                </a:gridCol>
                <a:gridCol w="515697">
                  <a:extLst>
                    <a:ext uri="{9D8B030D-6E8A-4147-A177-3AD203B41FA5}">
                      <a16:colId xmlns:a16="http://schemas.microsoft.com/office/drawing/2014/main" val="2777556852"/>
                    </a:ext>
                  </a:extLst>
                </a:gridCol>
                <a:gridCol w="515697">
                  <a:extLst>
                    <a:ext uri="{9D8B030D-6E8A-4147-A177-3AD203B41FA5}">
                      <a16:colId xmlns:a16="http://schemas.microsoft.com/office/drawing/2014/main" val="2843915950"/>
                    </a:ext>
                  </a:extLst>
                </a:gridCol>
                <a:gridCol w="515697">
                  <a:extLst>
                    <a:ext uri="{9D8B030D-6E8A-4147-A177-3AD203B41FA5}">
                      <a16:colId xmlns:a16="http://schemas.microsoft.com/office/drawing/2014/main" val="4085623627"/>
                    </a:ext>
                  </a:extLst>
                </a:gridCol>
                <a:gridCol w="515697">
                  <a:extLst>
                    <a:ext uri="{9D8B030D-6E8A-4147-A177-3AD203B41FA5}">
                      <a16:colId xmlns:a16="http://schemas.microsoft.com/office/drawing/2014/main" val="1528749308"/>
                    </a:ext>
                  </a:extLst>
                </a:gridCol>
                <a:gridCol w="515697">
                  <a:extLst>
                    <a:ext uri="{9D8B030D-6E8A-4147-A177-3AD203B41FA5}">
                      <a16:colId xmlns:a16="http://schemas.microsoft.com/office/drawing/2014/main" val="3417241288"/>
                    </a:ext>
                  </a:extLst>
                </a:gridCol>
                <a:gridCol w="515697">
                  <a:extLst>
                    <a:ext uri="{9D8B030D-6E8A-4147-A177-3AD203B41FA5}">
                      <a16:colId xmlns:a16="http://schemas.microsoft.com/office/drawing/2014/main" val="3580825782"/>
                    </a:ext>
                  </a:extLst>
                </a:gridCol>
                <a:gridCol w="515697">
                  <a:extLst>
                    <a:ext uri="{9D8B030D-6E8A-4147-A177-3AD203B41FA5}">
                      <a16:colId xmlns:a16="http://schemas.microsoft.com/office/drawing/2014/main" val="2357698521"/>
                    </a:ext>
                  </a:extLst>
                </a:gridCol>
                <a:gridCol w="515697">
                  <a:extLst>
                    <a:ext uri="{9D8B030D-6E8A-4147-A177-3AD203B41FA5}">
                      <a16:colId xmlns:a16="http://schemas.microsoft.com/office/drawing/2014/main" val="244915051"/>
                    </a:ext>
                  </a:extLst>
                </a:gridCol>
                <a:gridCol w="515697">
                  <a:extLst>
                    <a:ext uri="{9D8B030D-6E8A-4147-A177-3AD203B41FA5}">
                      <a16:colId xmlns:a16="http://schemas.microsoft.com/office/drawing/2014/main" val="588885731"/>
                    </a:ext>
                  </a:extLst>
                </a:gridCol>
              </a:tblGrid>
              <a:tr h="361415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1379068"/>
                  </a:ext>
                </a:extLst>
              </a:tr>
              <a:tr h="361415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6952365"/>
                  </a:ext>
                </a:extLst>
              </a:tr>
              <a:tr h="361415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0812442"/>
                  </a:ext>
                </a:extLst>
              </a:tr>
              <a:tr h="361415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3955396"/>
                  </a:ext>
                </a:extLst>
              </a:tr>
              <a:tr h="361415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5.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9877516"/>
                  </a:ext>
                </a:extLst>
              </a:tr>
              <a:tr h="361415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6.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1937043"/>
                  </a:ext>
                </a:extLst>
              </a:tr>
              <a:tr h="361415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7.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1480355"/>
                  </a:ext>
                </a:extLst>
              </a:tr>
              <a:tr h="361415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8.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9368154"/>
                  </a:ext>
                </a:extLst>
              </a:tr>
              <a:tr h="361415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9.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197703"/>
                  </a:ext>
                </a:extLst>
              </a:tr>
              <a:tr h="361415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10.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7348623"/>
                  </a:ext>
                </a:extLst>
              </a:tr>
              <a:tr h="361415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11.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5029973"/>
                  </a:ext>
                </a:extLst>
              </a:tr>
              <a:tr h="361415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12.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534028"/>
                  </a:ext>
                </a:extLst>
              </a:tr>
              <a:tr h="361415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13.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2545981"/>
                  </a:ext>
                </a:extLst>
              </a:tr>
            </a:tbl>
          </a:graphicData>
        </a:graphic>
      </p:graphicFrame>
      <p:sp>
        <p:nvSpPr>
          <p:cNvPr id="6" name="TextovéPole 5">
            <a:extLst>
              <a:ext uri="{FF2B5EF4-FFF2-40B4-BE49-F238E27FC236}">
                <a16:creationId xmlns:a16="http://schemas.microsoft.com/office/drawing/2014/main" id="{0ACA331D-D92F-43F3-B6BD-8870C8B1B7CE}"/>
              </a:ext>
            </a:extLst>
          </p:cNvPr>
          <p:cNvSpPr txBox="1"/>
          <p:nvPr/>
        </p:nvSpPr>
        <p:spPr>
          <a:xfrm>
            <a:off x="7827817" y="1356043"/>
            <a:ext cx="418407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cs-CZ" dirty="0"/>
              <a:t>Sopečné horniny na  zemském povrchu</a:t>
            </a:r>
          </a:p>
          <a:p>
            <a:pPr marL="342900" indent="-342900">
              <a:buAutoNum type="arabicPeriod"/>
            </a:pPr>
            <a:r>
              <a:rPr lang="cs-CZ" dirty="0"/>
              <a:t>Otvor v sopce</a:t>
            </a:r>
          </a:p>
          <a:p>
            <a:pPr marL="342900" indent="-342900">
              <a:buAutoNum type="arabicPeriod"/>
            </a:pPr>
            <a:r>
              <a:rPr lang="cs-CZ" dirty="0"/>
              <a:t>Část pláště pod zemskou kůrou</a:t>
            </a:r>
          </a:p>
          <a:p>
            <a:pPr marL="342900" indent="-342900">
              <a:buAutoNum type="arabicPeriod"/>
            </a:pPr>
            <a:r>
              <a:rPr lang="cs-CZ" dirty="0"/>
              <a:t>Uprostřed Země se nachází</a:t>
            </a:r>
          </a:p>
          <a:p>
            <a:pPr marL="342900" indent="-342900">
              <a:buAutoNum type="arabicPeriod"/>
            </a:pPr>
            <a:r>
              <a:rPr lang="cs-CZ" dirty="0"/>
              <a:t>Pohoří, které tvoří řada sopek</a:t>
            </a:r>
          </a:p>
          <a:p>
            <a:pPr marL="342900" indent="-342900">
              <a:buAutoNum type="arabicPeriod"/>
            </a:pPr>
            <a:r>
              <a:rPr lang="cs-CZ" dirty="0"/>
              <a:t>Pohoří vzniklé rozlámáním litosférické desky</a:t>
            </a:r>
          </a:p>
          <a:p>
            <a:pPr marL="342900" indent="-342900">
              <a:buAutoNum type="arabicPeriod"/>
            </a:pPr>
            <a:r>
              <a:rPr lang="cs-CZ" dirty="0"/>
              <a:t>Nejhlubší část oceánu</a:t>
            </a:r>
          </a:p>
          <a:p>
            <a:pPr marL="342900" indent="-342900">
              <a:buAutoNum type="arabicPeriod"/>
            </a:pPr>
            <a:r>
              <a:rPr lang="cs-CZ" dirty="0"/>
              <a:t>Ostrovy ze schránek živočichů</a:t>
            </a:r>
          </a:p>
          <a:p>
            <a:pPr marL="342900" indent="-342900">
              <a:buAutoNum type="arabicPeriod"/>
            </a:pPr>
            <a:r>
              <a:rPr lang="cs-CZ" dirty="0"/>
              <a:t>Kanál uvnitř sopky</a:t>
            </a:r>
          </a:p>
          <a:p>
            <a:pPr marL="342900" indent="-342900">
              <a:buAutoNum type="arabicPeriod"/>
            </a:pPr>
            <a:r>
              <a:rPr lang="cs-CZ" dirty="0"/>
              <a:t>Kamenný obal Země</a:t>
            </a:r>
          </a:p>
          <a:p>
            <a:pPr marL="342900" indent="-342900">
              <a:buAutoNum type="arabicPeriod"/>
            </a:pPr>
            <a:r>
              <a:rPr lang="cs-CZ" dirty="0"/>
              <a:t>Pohoří vzniklé nárazem desek</a:t>
            </a:r>
          </a:p>
          <a:p>
            <a:pPr marL="342900" indent="-342900">
              <a:buAutoNum type="arabicPeriod"/>
            </a:pPr>
            <a:r>
              <a:rPr lang="cs-CZ" dirty="0" err="1"/>
              <a:t>Litosferické</a:t>
            </a:r>
            <a:r>
              <a:rPr lang="cs-CZ" dirty="0"/>
              <a:t> desky, které tvoří dno oceánu</a:t>
            </a:r>
          </a:p>
          <a:p>
            <a:pPr marL="342900" indent="-342900">
              <a:buAutoNum type="arabicPeriod"/>
            </a:pPr>
            <a:r>
              <a:rPr lang="cs-CZ" dirty="0"/>
              <a:t>Rovné dno oceánu</a:t>
            </a:r>
          </a:p>
        </p:txBody>
      </p:sp>
    </p:spTree>
    <p:extLst>
      <p:ext uri="{BB962C8B-B14F-4D97-AF65-F5344CB8AC3E}">
        <p14:creationId xmlns:p14="http://schemas.microsoft.com/office/powerpoint/2010/main" val="87051184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225</Words>
  <Application>Microsoft Office PowerPoint</Application>
  <PresentationFormat>Širokoúhlá obrazovka</PresentationFormat>
  <Paragraphs>54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Motiv Office</vt:lpstr>
      <vt:lpstr>Ostrovy</vt:lpstr>
      <vt:lpstr>Pevninské ostrovy</vt:lpstr>
      <vt:lpstr>Pevninské ostrovy </vt:lpstr>
      <vt:lpstr>Madagaskar</vt:lpstr>
      <vt:lpstr>Korálové ostrovy</vt:lpstr>
      <vt:lpstr>Maledivy</vt:lpstr>
      <vt:lpstr>Sopečné ostrovy</vt:lpstr>
      <vt:lpstr>Havajské ostrovy</vt:lpstr>
      <vt:lpstr>Cesta na ostrov</vt:lpstr>
      <vt:lpstr>Ostrov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Ostrovy</dc:title>
  <dc:creator>strnadovai@centrum.cz</dc:creator>
  <cp:lastModifiedBy>strnadovai@centrum.cz</cp:lastModifiedBy>
  <cp:revision>5</cp:revision>
  <dcterms:created xsi:type="dcterms:W3CDTF">2020-12-10T20:03:51Z</dcterms:created>
  <dcterms:modified xsi:type="dcterms:W3CDTF">2020-12-10T20:44:28Z</dcterms:modified>
</cp:coreProperties>
</file>