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1" d="100"/>
          <a:sy n="81" d="100"/>
        </p:scale>
        <p:origin x="75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0A769637-01E4-48B2-B5C1-6998BA12CA25}" type="datetimeFigureOut">
              <a:rPr lang="cs-CZ" smtClean="0"/>
              <a:t>19.09.2023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F1C15F-9F4F-4519-8C03-83DEADDFFF15}" type="slidenum">
              <a:rPr lang="cs-CZ" smtClean="0"/>
              <a:t>‹#›</a:t>
            </a:fld>
            <a:endParaRPr lang="cs-CZ"/>
          </a:p>
        </p:txBody>
      </p:sp>
    </p:spTree>
    <p:extLst>
      <p:ext uri="{BB962C8B-B14F-4D97-AF65-F5344CB8AC3E}">
        <p14:creationId xmlns:p14="http://schemas.microsoft.com/office/powerpoint/2010/main" val="2067488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A769637-01E4-48B2-B5C1-6998BA12CA25}" type="datetimeFigureOut">
              <a:rPr lang="cs-CZ" smtClean="0"/>
              <a:t>19.09.2023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F1C15F-9F4F-4519-8C03-83DEADDFFF15}" type="slidenum">
              <a:rPr lang="cs-CZ" smtClean="0"/>
              <a:t>‹#›</a:t>
            </a:fld>
            <a:endParaRPr lang="cs-CZ"/>
          </a:p>
        </p:txBody>
      </p:sp>
    </p:spTree>
    <p:extLst>
      <p:ext uri="{BB962C8B-B14F-4D97-AF65-F5344CB8AC3E}">
        <p14:creationId xmlns:p14="http://schemas.microsoft.com/office/powerpoint/2010/main" val="2493360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A769637-01E4-48B2-B5C1-6998BA12CA25}" type="datetimeFigureOut">
              <a:rPr lang="cs-CZ" smtClean="0"/>
              <a:t>19.09.2023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F1C15F-9F4F-4519-8C03-83DEADDFFF15}" type="slidenum">
              <a:rPr lang="cs-CZ" smtClean="0"/>
              <a:t>‹#›</a:t>
            </a:fld>
            <a:endParaRPr lang="cs-CZ"/>
          </a:p>
        </p:txBody>
      </p:sp>
    </p:spTree>
    <p:extLst>
      <p:ext uri="{BB962C8B-B14F-4D97-AF65-F5344CB8AC3E}">
        <p14:creationId xmlns:p14="http://schemas.microsoft.com/office/powerpoint/2010/main" val="1298234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A769637-01E4-48B2-B5C1-6998BA12CA25}" type="datetimeFigureOut">
              <a:rPr lang="cs-CZ" smtClean="0"/>
              <a:t>19.09.2023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F1C15F-9F4F-4519-8C03-83DEADDFFF15}" type="slidenum">
              <a:rPr lang="cs-CZ" smtClean="0"/>
              <a:t>‹#›</a:t>
            </a:fld>
            <a:endParaRPr lang="cs-CZ"/>
          </a:p>
        </p:txBody>
      </p:sp>
    </p:spTree>
    <p:extLst>
      <p:ext uri="{BB962C8B-B14F-4D97-AF65-F5344CB8AC3E}">
        <p14:creationId xmlns:p14="http://schemas.microsoft.com/office/powerpoint/2010/main" val="154695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0A769637-01E4-48B2-B5C1-6998BA12CA25}" type="datetimeFigureOut">
              <a:rPr lang="cs-CZ" smtClean="0"/>
              <a:t>19.09.2023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FF1C15F-9F4F-4519-8C03-83DEADDFFF15}" type="slidenum">
              <a:rPr lang="cs-CZ" smtClean="0"/>
              <a:t>‹#›</a:t>
            </a:fld>
            <a:endParaRPr lang="cs-CZ"/>
          </a:p>
        </p:txBody>
      </p:sp>
    </p:spTree>
    <p:extLst>
      <p:ext uri="{BB962C8B-B14F-4D97-AF65-F5344CB8AC3E}">
        <p14:creationId xmlns:p14="http://schemas.microsoft.com/office/powerpoint/2010/main" val="2690342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0A769637-01E4-48B2-B5C1-6998BA12CA25}" type="datetimeFigureOut">
              <a:rPr lang="cs-CZ" smtClean="0"/>
              <a:t>19.09.2023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F1C15F-9F4F-4519-8C03-83DEADDFFF15}" type="slidenum">
              <a:rPr lang="cs-CZ" smtClean="0"/>
              <a:t>‹#›</a:t>
            </a:fld>
            <a:endParaRPr lang="cs-CZ"/>
          </a:p>
        </p:txBody>
      </p:sp>
    </p:spTree>
    <p:extLst>
      <p:ext uri="{BB962C8B-B14F-4D97-AF65-F5344CB8AC3E}">
        <p14:creationId xmlns:p14="http://schemas.microsoft.com/office/powerpoint/2010/main" val="121684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0A769637-01E4-48B2-B5C1-6998BA12CA25}" type="datetimeFigureOut">
              <a:rPr lang="cs-CZ" smtClean="0"/>
              <a:t>19.09.2023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FF1C15F-9F4F-4519-8C03-83DEADDFFF15}" type="slidenum">
              <a:rPr lang="cs-CZ" smtClean="0"/>
              <a:t>‹#›</a:t>
            </a:fld>
            <a:endParaRPr lang="cs-CZ"/>
          </a:p>
        </p:txBody>
      </p:sp>
    </p:spTree>
    <p:extLst>
      <p:ext uri="{BB962C8B-B14F-4D97-AF65-F5344CB8AC3E}">
        <p14:creationId xmlns:p14="http://schemas.microsoft.com/office/powerpoint/2010/main" val="3046633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0A769637-01E4-48B2-B5C1-6998BA12CA25}" type="datetimeFigureOut">
              <a:rPr lang="cs-CZ" smtClean="0"/>
              <a:t>19.09.2023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FF1C15F-9F4F-4519-8C03-83DEADDFFF15}" type="slidenum">
              <a:rPr lang="cs-CZ" smtClean="0"/>
              <a:t>‹#›</a:t>
            </a:fld>
            <a:endParaRPr lang="cs-CZ"/>
          </a:p>
        </p:txBody>
      </p:sp>
    </p:spTree>
    <p:extLst>
      <p:ext uri="{BB962C8B-B14F-4D97-AF65-F5344CB8AC3E}">
        <p14:creationId xmlns:p14="http://schemas.microsoft.com/office/powerpoint/2010/main" val="1720046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A769637-01E4-48B2-B5C1-6998BA12CA25}" type="datetimeFigureOut">
              <a:rPr lang="cs-CZ" smtClean="0"/>
              <a:t>19.09.2023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FF1C15F-9F4F-4519-8C03-83DEADDFFF15}" type="slidenum">
              <a:rPr lang="cs-CZ" smtClean="0"/>
              <a:t>‹#›</a:t>
            </a:fld>
            <a:endParaRPr lang="cs-CZ"/>
          </a:p>
        </p:txBody>
      </p:sp>
    </p:spTree>
    <p:extLst>
      <p:ext uri="{BB962C8B-B14F-4D97-AF65-F5344CB8AC3E}">
        <p14:creationId xmlns:p14="http://schemas.microsoft.com/office/powerpoint/2010/main" val="3630540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0A769637-01E4-48B2-B5C1-6998BA12CA25}" type="datetimeFigureOut">
              <a:rPr lang="cs-CZ" smtClean="0"/>
              <a:t>19.09.2023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F1C15F-9F4F-4519-8C03-83DEADDFFF15}" type="slidenum">
              <a:rPr lang="cs-CZ" smtClean="0"/>
              <a:t>‹#›</a:t>
            </a:fld>
            <a:endParaRPr lang="cs-CZ"/>
          </a:p>
        </p:txBody>
      </p:sp>
    </p:spTree>
    <p:extLst>
      <p:ext uri="{BB962C8B-B14F-4D97-AF65-F5344CB8AC3E}">
        <p14:creationId xmlns:p14="http://schemas.microsoft.com/office/powerpoint/2010/main" val="3744255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0A769637-01E4-48B2-B5C1-6998BA12CA25}" type="datetimeFigureOut">
              <a:rPr lang="cs-CZ" smtClean="0"/>
              <a:t>19.09.2023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FF1C15F-9F4F-4519-8C03-83DEADDFFF15}" type="slidenum">
              <a:rPr lang="cs-CZ" smtClean="0"/>
              <a:t>‹#›</a:t>
            </a:fld>
            <a:endParaRPr lang="cs-CZ"/>
          </a:p>
        </p:txBody>
      </p:sp>
    </p:spTree>
    <p:extLst>
      <p:ext uri="{BB962C8B-B14F-4D97-AF65-F5344CB8AC3E}">
        <p14:creationId xmlns:p14="http://schemas.microsoft.com/office/powerpoint/2010/main" val="3210625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769637-01E4-48B2-B5C1-6998BA12CA25}" type="datetimeFigureOut">
              <a:rPr lang="cs-CZ" smtClean="0"/>
              <a:t>19.09.2023</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F1C15F-9F4F-4519-8C03-83DEADDFFF15}" type="slidenum">
              <a:rPr lang="cs-CZ" smtClean="0"/>
              <a:t>‹#›</a:t>
            </a:fld>
            <a:endParaRPr lang="cs-CZ"/>
          </a:p>
        </p:txBody>
      </p:sp>
    </p:spTree>
    <p:extLst>
      <p:ext uri="{BB962C8B-B14F-4D97-AF65-F5344CB8AC3E}">
        <p14:creationId xmlns:p14="http://schemas.microsoft.com/office/powerpoint/2010/main" val="695529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qodKYQfbt38"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LLEHCLlOKHo" TargetMode="External"/><Relationship Id="rId2" Type="http://schemas.openxmlformats.org/officeDocument/2006/relationships/hyperlink" Target="https://www.krasnazeme.cz/cr/doba-letu-na-mesi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s://edu.ceskatelevize.cz/video/801-mesic-faze-zatmeni-povrch"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Měsíc – družice Země</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21765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Družice</a:t>
            </a:r>
          </a:p>
        </p:txBody>
      </p:sp>
      <p:sp>
        <p:nvSpPr>
          <p:cNvPr id="3" name="Zástupný symbol pro obsah 2"/>
          <p:cNvSpPr>
            <a:spLocks noGrp="1"/>
          </p:cNvSpPr>
          <p:nvPr>
            <p:ph idx="1"/>
          </p:nvPr>
        </p:nvSpPr>
        <p:spPr/>
        <p:txBody>
          <a:bodyPr/>
          <a:lstStyle/>
          <a:p>
            <a:r>
              <a:rPr lang="cs-CZ" dirty="0"/>
              <a:t>Úkol:</a:t>
            </a:r>
          </a:p>
          <a:p>
            <a:r>
              <a:rPr lang="cs-CZ" dirty="0"/>
              <a:t>Představ si, jaké pohyby vykonává Měsíc - podle toho odvoď, jak se ve vesmíru pohybuje družice</a:t>
            </a:r>
          </a:p>
          <a:p>
            <a:r>
              <a:rPr lang="cs-CZ" dirty="0">
                <a:hlinkClick r:id="rId2"/>
              </a:rPr>
              <a:t>https://www.youtube.com/watch?v=qodKYQfbt38</a:t>
            </a:r>
            <a:endParaRPr lang="cs-CZ" dirty="0"/>
          </a:p>
          <a:p>
            <a:endParaRPr lang="cs-CZ" dirty="0"/>
          </a:p>
        </p:txBody>
      </p:sp>
    </p:spTree>
    <p:extLst>
      <p:ext uri="{BB962C8B-B14F-4D97-AF65-F5344CB8AC3E}">
        <p14:creationId xmlns:p14="http://schemas.microsoft.com/office/powerpoint/2010/main" val="196495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Přírodní a umělé družice</a:t>
            </a:r>
          </a:p>
        </p:txBody>
      </p:sp>
      <p:sp>
        <p:nvSpPr>
          <p:cNvPr id="3" name="Zástupný symbol pro obsah 2"/>
          <p:cNvSpPr>
            <a:spLocks noGrp="1"/>
          </p:cNvSpPr>
          <p:nvPr>
            <p:ph idx="1"/>
          </p:nvPr>
        </p:nvSpPr>
        <p:spPr>
          <a:xfrm>
            <a:off x="838200" y="1690688"/>
            <a:ext cx="10782862" cy="4592155"/>
          </a:xfrm>
        </p:spPr>
        <p:txBody>
          <a:bodyPr/>
          <a:lstStyle/>
          <a:p>
            <a:r>
              <a:rPr lang="cs-CZ" dirty="0">
                <a:solidFill>
                  <a:srgbClr val="00B050"/>
                </a:solidFill>
              </a:rPr>
              <a:t>Přírodní družice </a:t>
            </a:r>
            <a:r>
              <a:rPr lang="cs-CZ" dirty="0"/>
              <a:t>– měsíce vznikly při vzniku vesmíru</a:t>
            </a:r>
          </a:p>
          <a:p>
            <a:r>
              <a:rPr lang="cs-CZ" dirty="0"/>
              <a:t>Najdi v tabulkách názvy měsíců některých planet</a:t>
            </a:r>
          </a:p>
          <a:p>
            <a:endParaRPr lang="cs-CZ" dirty="0"/>
          </a:p>
          <a:p>
            <a:endParaRPr lang="cs-CZ" dirty="0"/>
          </a:p>
          <a:p>
            <a:r>
              <a:rPr lang="cs-CZ" dirty="0">
                <a:solidFill>
                  <a:srgbClr val="00B050"/>
                </a:solidFill>
              </a:rPr>
              <a:t>Umělé družice </a:t>
            </a:r>
            <a:r>
              <a:rPr lang="cs-CZ" dirty="0"/>
              <a:t>– obíhají Zemi, přináší informace</a:t>
            </a:r>
          </a:p>
          <a:p>
            <a:pPr marL="0" indent="0">
              <a:buNone/>
            </a:pPr>
            <a:endParaRPr lang="cs-CZ" dirty="0"/>
          </a:p>
          <a:p>
            <a:endParaRPr lang="cs-CZ" dirty="0"/>
          </a:p>
        </p:txBody>
      </p:sp>
      <p:pic>
        <p:nvPicPr>
          <p:cNvPr id="3074" name="Picture 2" descr="Meteorologická družice – Wikipedie">
            <a:extLst>
              <a:ext uri="{FF2B5EF4-FFF2-40B4-BE49-F238E27FC236}">
                <a16:creationId xmlns:a16="http://schemas.microsoft.com/office/drawing/2014/main" id="{8AD9FE29-6611-1B05-BB10-BF18C7FE20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1778" y="4673437"/>
            <a:ext cx="2802461" cy="1819438"/>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Vědci objevili tucet nových měsíců, obíhajících kolem Jupitera – VTM.cz">
            <a:extLst>
              <a:ext uri="{FF2B5EF4-FFF2-40B4-BE49-F238E27FC236}">
                <a16:creationId xmlns:a16="http://schemas.microsoft.com/office/drawing/2014/main" id="{AEC057DF-349C-46F3-6CFF-660374D12B9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7281" y="2686638"/>
            <a:ext cx="3761953" cy="23949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7798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60919C-35CB-2B63-5D5B-4DAF5BD0D66D}"/>
              </a:ext>
            </a:extLst>
          </p:cNvPr>
          <p:cNvSpPr>
            <a:spLocks noGrp="1"/>
          </p:cNvSpPr>
          <p:nvPr>
            <p:ph type="title"/>
          </p:nvPr>
        </p:nvSpPr>
        <p:spPr/>
        <p:txBody>
          <a:bodyPr/>
          <a:lstStyle/>
          <a:p>
            <a:r>
              <a:rPr lang="cs-CZ" dirty="0"/>
              <a:t>Měsíc</a:t>
            </a:r>
          </a:p>
        </p:txBody>
      </p:sp>
      <p:pic>
        <p:nvPicPr>
          <p:cNvPr id="1026" name="Picture 2">
            <a:extLst>
              <a:ext uri="{FF2B5EF4-FFF2-40B4-BE49-F238E27FC236}">
                <a16:creationId xmlns:a16="http://schemas.microsoft.com/office/drawing/2014/main" id="{A8DC4603-480F-140E-3ED9-F9CB0D2AFC0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24726" y="1372066"/>
            <a:ext cx="6523348" cy="48938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5301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Měsíc</a:t>
            </a:r>
          </a:p>
        </p:txBody>
      </p:sp>
      <p:sp>
        <p:nvSpPr>
          <p:cNvPr id="3" name="Zástupný symbol pro obsah 2"/>
          <p:cNvSpPr>
            <a:spLocks noGrp="1"/>
          </p:cNvSpPr>
          <p:nvPr>
            <p:ph idx="1"/>
          </p:nvPr>
        </p:nvSpPr>
        <p:spPr/>
        <p:txBody>
          <a:bodyPr/>
          <a:lstStyle/>
          <a:p>
            <a:r>
              <a:rPr lang="cs-CZ" dirty="0"/>
              <a:t>Je vesmírné těleso nejbližší Zemi</a:t>
            </a:r>
          </a:p>
          <a:p>
            <a:r>
              <a:rPr lang="cs-CZ" dirty="0"/>
              <a:t>Je vzdálený od Země:</a:t>
            </a:r>
          </a:p>
          <a:p>
            <a:r>
              <a:rPr lang="cs-CZ" dirty="0"/>
              <a:t>Jeho povrch tvoří (odvoď podle obrázku)</a:t>
            </a:r>
          </a:p>
          <a:p>
            <a:r>
              <a:rPr lang="cs-CZ" dirty="0"/>
              <a:t>První lidé, kteří přistáli na Měsíci: </a:t>
            </a:r>
            <a:r>
              <a:rPr lang="cs-CZ" dirty="0">
                <a:hlinkClick r:id="rId2"/>
              </a:rPr>
              <a:t>https://www.krasnazeme.cz/cr/doba-letu-na-mesic/</a:t>
            </a:r>
            <a:endParaRPr lang="cs-CZ" dirty="0"/>
          </a:p>
          <a:p>
            <a:r>
              <a:rPr lang="cs-CZ" dirty="0">
                <a:hlinkClick r:id="rId3"/>
              </a:rPr>
              <a:t>https://www.youtube.com/watch?v=LLEHCLlOKHo</a:t>
            </a:r>
            <a:endParaRPr lang="cs-CZ" dirty="0"/>
          </a:p>
          <a:p>
            <a:endParaRPr lang="cs-CZ" dirty="0"/>
          </a:p>
        </p:txBody>
      </p:sp>
    </p:spTree>
    <p:extLst>
      <p:ext uri="{BB962C8B-B14F-4D97-AF65-F5344CB8AC3E}">
        <p14:creationId xmlns:p14="http://schemas.microsoft.com/office/powerpoint/2010/main" val="2405993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Pohyby, které vykonává Měsíc</a:t>
            </a:r>
          </a:p>
        </p:txBody>
      </p:sp>
      <p:sp>
        <p:nvSpPr>
          <p:cNvPr id="3" name="Zástupný symbol pro obsah 2"/>
          <p:cNvSpPr>
            <a:spLocks noGrp="1"/>
          </p:cNvSpPr>
          <p:nvPr>
            <p:ph idx="1"/>
          </p:nvPr>
        </p:nvSpPr>
        <p:spPr/>
        <p:txBody>
          <a:bodyPr/>
          <a:lstStyle/>
          <a:p>
            <a:r>
              <a:rPr lang="cs-CZ" dirty="0"/>
              <a:t>Obíhá kolem Země – 1 x za 28dní</a:t>
            </a:r>
          </a:p>
          <a:p>
            <a:r>
              <a:rPr lang="cs-CZ" dirty="0"/>
              <a:t>Otáčí se kolem své osy – 1x za 28 dní</a:t>
            </a:r>
          </a:p>
          <a:p>
            <a:r>
              <a:rPr lang="cs-CZ" dirty="0">
                <a:hlinkClick r:id="rId2"/>
              </a:rPr>
              <a:t>https://edu.ceskatelevize.cz/video/801-mesic-faze-zatmeni-povrch</a:t>
            </a:r>
            <a:endParaRPr lang="cs-CZ" dirty="0"/>
          </a:p>
          <a:p>
            <a:endParaRPr lang="cs-CZ" dirty="0"/>
          </a:p>
        </p:txBody>
      </p:sp>
      <p:pic>
        <p:nvPicPr>
          <p:cNvPr id="2050" name="Picture 2" descr="Vlivy měsíce | Seznamte se">
            <a:extLst>
              <a:ext uri="{FF2B5EF4-FFF2-40B4-BE49-F238E27FC236}">
                <a16:creationId xmlns:a16="http://schemas.microsoft.com/office/drawing/2014/main" id="{42226FAE-6E27-3E53-AB96-3E60F5DA05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07411" y="3429000"/>
            <a:ext cx="4039385" cy="26962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82011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195B8B8-5CF7-A442-EF12-449532C446F0}"/>
              </a:ext>
            </a:extLst>
          </p:cNvPr>
          <p:cNvSpPr>
            <a:spLocks noGrp="1"/>
          </p:cNvSpPr>
          <p:nvPr>
            <p:ph type="title"/>
          </p:nvPr>
        </p:nvSpPr>
        <p:spPr/>
        <p:txBody>
          <a:bodyPr/>
          <a:lstStyle/>
          <a:p>
            <a:r>
              <a:rPr lang="cs-CZ" dirty="0"/>
              <a:t>Příliv a odliv</a:t>
            </a:r>
          </a:p>
        </p:txBody>
      </p:sp>
      <p:pic>
        <p:nvPicPr>
          <p:cNvPr id="4098" name="Picture 2" descr="Pláž West Sands v St. Andrews je za přílivu široká místy pouhých několik metrů, zatímco za odlivu má kolem 300 metrů. Rozdíl výšek hladiny moře vlivem slapů zde za úplňku či novu dosahuje až pěti metrů. ">
            <a:extLst>
              <a:ext uri="{FF2B5EF4-FFF2-40B4-BE49-F238E27FC236}">
                <a16:creationId xmlns:a16="http://schemas.microsoft.com/office/drawing/2014/main" id="{C8705764-2C8E-B23C-682B-21BD5DD056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986" y="1690688"/>
            <a:ext cx="5306014" cy="3537343"/>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Planety - Země - Slapové jevy">
            <a:extLst>
              <a:ext uri="{FF2B5EF4-FFF2-40B4-BE49-F238E27FC236}">
                <a16:creationId xmlns:a16="http://schemas.microsoft.com/office/drawing/2014/main" id="{9F10F41A-DE7C-2953-4C0A-1E9AB3BB63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3141" y="2734862"/>
            <a:ext cx="5254079" cy="17334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85620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D9643A-83CE-FA7C-5F61-D191726D9A91}"/>
              </a:ext>
            </a:extLst>
          </p:cNvPr>
          <p:cNvSpPr>
            <a:spLocks noGrp="1"/>
          </p:cNvSpPr>
          <p:nvPr>
            <p:ph type="title"/>
          </p:nvPr>
        </p:nvSpPr>
        <p:spPr/>
        <p:txBody>
          <a:bodyPr/>
          <a:lstStyle/>
          <a:p>
            <a:r>
              <a:rPr lang="cs-CZ" dirty="0"/>
              <a:t>Zatmění měsíce</a:t>
            </a:r>
          </a:p>
        </p:txBody>
      </p:sp>
      <p:pic>
        <p:nvPicPr>
          <p:cNvPr id="5122" name="Picture 2">
            <a:extLst>
              <a:ext uri="{FF2B5EF4-FFF2-40B4-BE49-F238E27FC236}">
                <a16:creationId xmlns:a16="http://schemas.microsoft.com/office/drawing/2014/main" id="{8A1F57F2-85AA-4D84-9DFC-84A4DE8D3E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0613" y="2108511"/>
            <a:ext cx="4269753" cy="42004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3295718"/>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157</Words>
  <Application>Microsoft Office PowerPoint</Application>
  <PresentationFormat>Širokoúhlá obrazovka</PresentationFormat>
  <Paragraphs>24</Paragraphs>
  <Slides>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8</vt:i4>
      </vt:variant>
    </vt:vector>
  </HeadingPairs>
  <TitlesOfParts>
    <vt:vector size="12" baseType="lpstr">
      <vt:lpstr>Arial</vt:lpstr>
      <vt:lpstr>Calibri</vt:lpstr>
      <vt:lpstr>Calibri Light</vt:lpstr>
      <vt:lpstr>Motiv Office</vt:lpstr>
      <vt:lpstr>Měsíc – družice Země</vt:lpstr>
      <vt:lpstr>Družice</vt:lpstr>
      <vt:lpstr>Přírodní a umělé družice</vt:lpstr>
      <vt:lpstr>Měsíc</vt:lpstr>
      <vt:lpstr>Měsíc</vt:lpstr>
      <vt:lpstr>Pohyby, které vykonává Měsíc</vt:lpstr>
      <vt:lpstr>Příliv a odliv</vt:lpstr>
      <vt:lpstr>Zatmění měsíce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Měsíc – družice Země</dc:title>
  <dc:creator>Iva Strnadová</dc:creator>
  <cp:lastModifiedBy>Iva Strnadová</cp:lastModifiedBy>
  <cp:revision>3</cp:revision>
  <dcterms:created xsi:type="dcterms:W3CDTF">2023-09-19T06:48:44Z</dcterms:created>
  <dcterms:modified xsi:type="dcterms:W3CDTF">2023-09-19T19:37:38Z</dcterms:modified>
</cp:coreProperties>
</file>