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sldIdLst>
    <p:sldId id="256" r:id="rId2"/>
    <p:sldId id="257" r:id="rId3"/>
    <p:sldId id="262" r:id="rId4"/>
    <p:sldId id="261" r:id="rId5"/>
    <p:sldId id="259" r:id="rId6"/>
    <p:sldId id="260" r:id="rId7"/>
    <p:sldId id="274" r:id="rId8"/>
    <p:sldId id="267" r:id="rId9"/>
    <p:sldId id="275" r:id="rId10"/>
    <p:sldId id="276" r:id="rId11"/>
    <p:sldId id="283" r:id="rId12"/>
    <p:sldId id="263" r:id="rId13"/>
    <p:sldId id="264" r:id="rId14"/>
    <p:sldId id="265" r:id="rId15"/>
    <p:sldId id="266" r:id="rId16"/>
    <p:sldId id="280" r:id="rId17"/>
    <p:sldId id="277" r:id="rId18"/>
    <p:sldId id="278" r:id="rId19"/>
    <p:sldId id="279" r:id="rId20"/>
    <p:sldId id="268" r:id="rId21"/>
    <p:sldId id="269" r:id="rId22"/>
    <p:sldId id="270" r:id="rId23"/>
    <p:sldId id="271" r:id="rId24"/>
    <p:sldId id="281" r:id="rId25"/>
    <p:sldId id="282" r:id="rId26"/>
    <p:sldId id="27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A9594-6C13-4D4E-BEF8-C6C0624012DE}" type="datetimeFigureOut">
              <a:rPr lang="cs-CZ" smtClean="0"/>
              <a:t>9.1.2019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58BFE-B967-45A4-813E-7FB839943F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15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58BFE-B967-45A4-813E-7FB839943FA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11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Pustit video hesla z KPBI</a:t>
            </a: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0B20B5-419D-4DF1-B121-BC68F9469309}" type="slidenum">
              <a:rPr lang="cs-CZ" altLang="cs-CZ" smtClean="0"/>
              <a:pPr/>
              <a:t>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4374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F5FED306-FCEA-4711-9E9E-50A5F3BF6FAC}" type="datetime1">
              <a:rPr lang="cs-CZ" smtClean="0"/>
              <a:t>9.1.2019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66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9A0A-E786-4481-A350-9AF3475FEDDE}" type="datetime1">
              <a:rPr lang="cs-CZ" smtClean="0"/>
              <a:t>9.1.2019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6574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9A0A-E786-4481-A350-9AF3475FEDDE}" type="datetime1">
              <a:rPr lang="cs-CZ" smtClean="0"/>
              <a:t>9.1.2019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0608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9A0A-E786-4481-A350-9AF3475FEDDE}" type="datetime1">
              <a:rPr lang="cs-CZ" smtClean="0"/>
              <a:t>9.1.2019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96088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9A0A-E786-4481-A350-9AF3475FEDDE}" type="datetime1">
              <a:rPr lang="cs-CZ" smtClean="0"/>
              <a:t>9.1.2019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99443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9A0A-E786-4481-A350-9AF3475FEDDE}" type="datetime1">
              <a:rPr lang="cs-CZ" smtClean="0"/>
              <a:t>9.1.2019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44954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9A0A-E786-4481-A350-9AF3475FEDDE}" type="datetime1">
              <a:rPr lang="cs-CZ" smtClean="0"/>
              <a:t>9.1.2019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8843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F777-8F7A-4C32-A331-55E56BB82621}" type="datetime1">
              <a:rPr lang="cs-CZ" smtClean="0"/>
              <a:t>9.1.2019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47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E4B0-D516-4EBC-B2FD-5BB2F1EF6B86}" type="datetime1">
              <a:rPr lang="cs-CZ" smtClean="0"/>
              <a:t>9.1.2019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84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884E9A0A-E786-4481-A350-9AF3475FEDDE}" type="datetime1">
              <a:rPr lang="cs-CZ" smtClean="0"/>
              <a:t>9.1.2019</a:t>
            </a:fld>
            <a:endParaRPr lang="cs-CZ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170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FD49-A826-4480-908D-198DE7694AC3}" type="datetime1">
              <a:rPr lang="cs-CZ" smtClean="0"/>
              <a:t>9.1.2019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04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B34F-905A-46CC-AC40-8A604AF4DD64}" type="datetime1">
              <a:rPr lang="cs-CZ" smtClean="0"/>
              <a:t>9.1.2019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64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849F-9174-4402-9548-071426D14ABC}" type="datetime1">
              <a:rPr lang="cs-CZ" smtClean="0"/>
              <a:t>9.1.2019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92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1D4B-C51E-4256-ACEC-337C0F8B8A38}" type="datetime1">
              <a:rPr lang="cs-CZ" smtClean="0"/>
              <a:t>9.1.2019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71-5809-4DB8-AD04-D488E2C9DD08}" type="datetime1">
              <a:rPr lang="cs-CZ" smtClean="0"/>
              <a:t>9.1.2019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3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63D5-4019-4E3C-B8F3-D89DF968C790}" type="datetime1">
              <a:rPr lang="cs-CZ" smtClean="0"/>
              <a:t>9.1.2019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94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FE9A-CBC9-41C9-8480-84F2838E84FF}" type="datetime1">
              <a:rPr lang="cs-CZ" smtClean="0"/>
              <a:t>9.1.2019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0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9A0A-E786-4481-A350-9AF3475FEDDE}" type="datetime1">
              <a:rPr lang="cs-CZ" smtClean="0"/>
              <a:t>9.1.2019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17307-4436-45D3-A5CA-AD5CE3458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019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moconline.cz/" TargetMode="External"/><Relationship Id="rId2" Type="http://schemas.openxmlformats.org/officeDocument/2006/relationships/hyperlink" Target="http://www.stoponline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csas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80226" y="1001592"/>
            <a:ext cx="7513608" cy="2673261"/>
          </a:xfrm>
        </p:spPr>
        <p:txBody>
          <a:bodyPr/>
          <a:lstStyle/>
          <a:p>
            <a:r>
              <a:rPr lang="cs-CZ" dirty="0" smtClean="0"/>
              <a:t>Rizika v kyberprostoru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5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Fiktivní soutěže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5168301" cy="426189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Šíření především na sociálních sítích </a:t>
            </a:r>
            <a:br>
              <a:rPr lang="cs-CZ" dirty="0" smtClean="0"/>
            </a:br>
            <a:r>
              <a:rPr lang="cs-CZ" dirty="0" smtClean="0"/>
              <a:t>nebo v reklamních bannerech</a:t>
            </a:r>
          </a:p>
          <a:p>
            <a:r>
              <a:rPr lang="cs-CZ" dirty="0" smtClean="0"/>
              <a:t>„Klikni a vyhraj iPhone“</a:t>
            </a:r>
          </a:p>
          <a:p>
            <a:r>
              <a:rPr lang="cs-CZ" dirty="0" smtClean="0"/>
              <a:t>„Hlasuj pro nejlepší fotografii“</a:t>
            </a:r>
          </a:p>
          <a:p>
            <a:r>
              <a:rPr lang="cs-CZ" dirty="0" smtClean="0"/>
              <a:t>Soutěže v prohlížečích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2000" dirty="0"/>
              <a:t>Zdroj </a:t>
            </a:r>
            <a:r>
              <a:rPr lang="cs-CZ" sz="1800" dirty="0"/>
              <a:t>www.seznam.cz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10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57" y="1232413"/>
            <a:ext cx="3207491" cy="465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předejít podvodům?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Prověřujte si všechny informace</a:t>
            </a:r>
          </a:p>
          <a:p>
            <a:r>
              <a:rPr lang="cs-CZ" dirty="0" smtClean="0"/>
              <a:t>Neotvírejte podezřelé odkazy, přílohy</a:t>
            </a:r>
          </a:p>
          <a:p>
            <a:r>
              <a:rPr lang="cs-CZ" dirty="0" smtClean="0"/>
              <a:t>Kontrolujte vždy adresu v prohlížeči</a:t>
            </a:r>
          </a:p>
          <a:p>
            <a:r>
              <a:rPr lang="cs-CZ" dirty="0" smtClean="0"/>
              <a:t>Používejte dvoufázové ověření</a:t>
            </a:r>
          </a:p>
          <a:p>
            <a:r>
              <a:rPr lang="cs-CZ" dirty="0" smtClean="0"/>
              <a:t>Nic neplaťte předem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80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Sociální sítě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331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88C866-0996-4E69-BC12-9DA36417541C}" type="slidenum">
              <a:rPr lang="cs-CZ" altLang="cs-CZ" sz="12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200"/>
          </a:p>
        </p:txBody>
      </p:sp>
      <p:pic>
        <p:nvPicPr>
          <p:cNvPr id="1331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496888"/>
            <a:ext cx="5373688" cy="26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470"/>
            <a:ext cx="9144000" cy="438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ovéPole 4"/>
          <p:cNvSpPr txBox="1">
            <a:spLocks noChangeArrowheads="1"/>
          </p:cNvSpPr>
          <p:nvPr/>
        </p:nvSpPr>
        <p:spPr bwMode="auto">
          <a:xfrm>
            <a:off x="3703608" y="1600608"/>
            <a:ext cx="868392" cy="134936"/>
          </a:xfrm>
          <a:prstGeom prst="rect">
            <a:avLst/>
          </a:prstGeom>
          <a:solidFill>
            <a:srgbClr val="426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4267B2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030748" y="2976113"/>
            <a:ext cx="767751" cy="241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0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Sociální sítě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  <p:sp>
        <p:nvSpPr>
          <p:cNvPr id="1434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42D98F-7533-4331-8313-BC9F8BACB5E8}" type="slidenum">
              <a:rPr lang="cs-CZ" altLang="cs-CZ" sz="12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200"/>
          </a:p>
        </p:txBody>
      </p:sp>
      <p:pic>
        <p:nvPicPr>
          <p:cNvPr id="14343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496888"/>
            <a:ext cx="5373688" cy="26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979"/>
            <a:ext cx="91440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4"/>
          <p:cNvSpPr txBox="1">
            <a:spLocks noChangeArrowheads="1"/>
          </p:cNvSpPr>
          <p:nvPr/>
        </p:nvSpPr>
        <p:spPr bwMode="auto">
          <a:xfrm>
            <a:off x="3950897" y="1573491"/>
            <a:ext cx="552091" cy="184666"/>
          </a:xfrm>
          <a:prstGeom prst="rect">
            <a:avLst/>
          </a:prstGeom>
          <a:solidFill>
            <a:srgbClr val="426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426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Sociální sítě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BC129E-0890-4A28-B491-25247A09BB1F}" type="slidenum">
              <a:rPr lang="cs-CZ" altLang="cs-CZ" sz="12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200"/>
          </a:p>
        </p:txBody>
      </p:sp>
      <p:pic>
        <p:nvPicPr>
          <p:cNvPr id="1536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496888"/>
            <a:ext cx="5373688" cy="26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6"/>
            <a:ext cx="91440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6540" r="-6540"/>
          <a:stretch/>
        </p:blipFill>
        <p:spPr>
          <a:xfrm>
            <a:off x="5763378" y="1850908"/>
            <a:ext cx="3548479" cy="3994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TextovéPole 4"/>
          <p:cNvSpPr txBox="1">
            <a:spLocks noChangeArrowheads="1"/>
          </p:cNvSpPr>
          <p:nvPr/>
        </p:nvSpPr>
        <p:spPr bwMode="auto">
          <a:xfrm>
            <a:off x="3803232" y="1825625"/>
            <a:ext cx="768768" cy="369332"/>
          </a:xfrm>
          <a:prstGeom prst="rect">
            <a:avLst/>
          </a:prstGeom>
          <a:solidFill>
            <a:srgbClr val="426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426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Sociální sítě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E6DC0-83EA-4715-B206-5FEA61419F6F}" type="slidenum">
              <a:rPr lang="cs-CZ" altLang="cs-CZ" sz="12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200"/>
          </a:p>
        </p:txBody>
      </p:sp>
      <p:pic>
        <p:nvPicPr>
          <p:cNvPr id="16391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496888"/>
            <a:ext cx="5373688" cy="26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2493"/>
            <a:ext cx="91440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ovéPole 3"/>
          <p:cNvSpPr txBox="1">
            <a:spLocks noChangeArrowheads="1"/>
          </p:cNvSpPr>
          <p:nvPr/>
        </p:nvSpPr>
        <p:spPr bwMode="auto">
          <a:xfrm>
            <a:off x="3635377" y="1989138"/>
            <a:ext cx="1368425" cy="368300"/>
          </a:xfrm>
          <a:prstGeom prst="rect">
            <a:avLst/>
          </a:prstGeom>
          <a:solidFill>
            <a:srgbClr val="7D7D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" name="Obdélník 1"/>
          <p:cNvSpPr/>
          <p:nvPr/>
        </p:nvSpPr>
        <p:spPr>
          <a:xfrm>
            <a:off x="3505200" y="2596551"/>
            <a:ext cx="1371600" cy="293298"/>
          </a:xfrm>
          <a:prstGeom prst="rect">
            <a:avLst/>
          </a:prstGeom>
          <a:solidFill>
            <a:srgbClr val="7D7D7D"/>
          </a:solidFill>
          <a:ln>
            <a:solidFill>
              <a:srgbClr val="7D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0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 a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Zakázané ovoce chutná nejlépe - nezakazovat</a:t>
            </a:r>
          </a:p>
          <a:p>
            <a:r>
              <a:rPr lang="cs-CZ" dirty="0" smtClean="0"/>
              <a:t>Společně si projděte nastavení účtů</a:t>
            </a:r>
          </a:p>
          <a:p>
            <a:r>
              <a:rPr lang="cs-CZ" dirty="0"/>
              <a:t>Nechte se </a:t>
            </a:r>
            <a:r>
              <a:rPr lang="cs-CZ" dirty="0" smtClean="0"/>
              <a:t>od </a:t>
            </a:r>
            <a:r>
              <a:rPr lang="cs-CZ" dirty="0"/>
              <a:t>dětí </a:t>
            </a:r>
            <a:r>
              <a:rPr lang="cs-CZ" dirty="0" smtClean="0"/>
              <a:t>„poučit“</a:t>
            </a:r>
            <a:endParaRPr lang="cs-CZ" dirty="0"/>
          </a:p>
          <a:p>
            <a:r>
              <a:rPr lang="cs-CZ" dirty="0" smtClean="0"/>
              <a:t>Mějte děti v přátelích</a:t>
            </a:r>
          </a:p>
          <a:p>
            <a:r>
              <a:rPr lang="cs-CZ" dirty="0" smtClean="0"/>
              <a:t>Když má dítě problém, nesmí se bát s ním přijít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4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Zveřejňování fotografií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6060" y="2208362"/>
            <a:ext cx="7429499" cy="3899140"/>
          </a:xfrm>
        </p:spPr>
        <p:txBody>
          <a:bodyPr>
            <a:normAutofit/>
          </a:bodyPr>
          <a:lstStyle/>
          <a:p>
            <a:r>
              <a:rPr lang="cs-CZ" dirty="0" smtClean="0"/>
              <a:t>Vše co nahrajete na internet tam zůstane</a:t>
            </a:r>
          </a:p>
          <a:p>
            <a:r>
              <a:rPr lang="cs-CZ" dirty="0" smtClean="0"/>
              <a:t>Každou informaci může druhá strana poslat dál</a:t>
            </a:r>
          </a:p>
          <a:p>
            <a:r>
              <a:rPr lang="cs-CZ" dirty="0" smtClean="0"/>
              <a:t>Pozor na své fotografie a fotografie dětí</a:t>
            </a:r>
          </a:p>
          <a:p>
            <a:r>
              <a:rPr lang="cs-CZ" dirty="0" smtClean="0"/>
              <a:t>Víte, co sdílíte veřejně?</a:t>
            </a:r>
          </a:p>
          <a:p>
            <a:r>
              <a:rPr lang="cs-CZ" dirty="0"/>
              <a:t>https://</a:t>
            </a:r>
            <a:r>
              <a:rPr lang="cs-CZ" dirty="0" smtClean="0"/>
              <a:t>www.youtube.com/watch?v=afHuT_FUw2U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17</a:t>
            </a:fld>
            <a:endParaRPr lang="cs-CZ"/>
          </a:p>
        </p:txBody>
      </p:sp>
      <p:pic>
        <p:nvPicPr>
          <p:cNvPr id="5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603251"/>
            <a:ext cx="28321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52" y="63605"/>
            <a:ext cx="964302" cy="96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7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Zveřejňování fotografií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21" y="2278663"/>
            <a:ext cx="4151632" cy="338306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18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880" y="2278663"/>
            <a:ext cx="4818120" cy="3349937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215660" y="1768415"/>
            <a:ext cx="8057072" cy="485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Projekt „Naháči a </a:t>
            </a:r>
            <a:r>
              <a:rPr lang="cs-CZ" sz="2000" dirty="0" err="1"/>
              <a:t>prdeláči</a:t>
            </a:r>
            <a:r>
              <a:rPr lang="cs-CZ" sz="2000" dirty="0"/>
              <a:t>“ od Kateřiny Vokrouhlíkové z </a:t>
            </a:r>
            <a:r>
              <a:rPr lang="cs-CZ" sz="2000" dirty="0" err="1"/>
              <a:t>cz.nic</a:t>
            </a:r>
            <a:endParaRPr lang="cs-CZ" sz="2000" dirty="0"/>
          </a:p>
          <a:p>
            <a:endParaRPr lang="cs-CZ" sz="1900" dirty="0" smtClean="0"/>
          </a:p>
          <a:p>
            <a:endParaRPr lang="cs-CZ" sz="1900" dirty="0"/>
          </a:p>
          <a:p>
            <a:endParaRPr lang="cs-CZ" sz="1900" dirty="0" smtClean="0"/>
          </a:p>
          <a:p>
            <a:endParaRPr lang="cs-CZ" sz="1900" dirty="0"/>
          </a:p>
          <a:p>
            <a:endParaRPr lang="cs-CZ" sz="1900" dirty="0" smtClean="0"/>
          </a:p>
          <a:p>
            <a:endParaRPr lang="cs-CZ" sz="1900" dirty="0"/>
          </a:p>
          <a:p>
            <a:endParaRPr lang="cs-CZ" sz="1900" dirty="0"/>
          </a:p>
          <a:p>
            <a:endParaRPr lang="cs-CZ" sz="1900" dirty="0" smtClean="0"/>
          </a:p>
          <a:p>
            <a:endParaRPr lang="cs-CZ" sz="1900" dirty="0" smtClean="0"/>
          </a:p>
          <a:p>
            <a:endParaRPr lang="cs-CZ" sz="1900" dirty="0" smtClean="0"/>
          </a:p>
          <a:p>
            <a:r>
              <a:rPr lang="cs-CZ" sz="1900" dirty="0" smtClean="0"/>
              <a:t>Vybrané </a:t>
            </a:r>
            <a:r>
              <a:rPr lang="cs-CZ" sz="1900" dirty="0"/>
              <a:t>fotografie z rajce.cz prezentované v projektu, zdroj blog.nic.cz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6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Kyberšikana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690689"/>
            <a:ext cx="7255893" cy="383021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Psychické týrání přes internet</a:t>
            </a:r>
          </a:p>
          <a:p>
            <a:pPr eaLnBrk="1" hangingPunct="1"/>
            <a:r>
              <a:rPr lang="cs-CZ" altLang="cs-CZ" dirty="0" smtClean="0"/>
              <a:t>Může být i jednorázové</a:t>
            </a:r>
          </a:p>
          <a:p>
            <a:pPr eaLnBrk="1" hangingPunct="1"/>
            <a:r>
              <a:rPr lang="cs-CZ" altLang="cs-CZ" dirty="0" smtClean="0"/>
              <a:t>Nezveřejňujte osobní informace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Video „Na hory“ na stream.cz</a:t>
            </a:r>
          </a:p>
          <a:p>
            <a:r>
              <a:rPr lang="cs-CZ" altLang="cs-CZ" dirty="0" smtClean="0"/>
              <a:t>Těžké případy vedou i k sebevraždě</a:t>
            </a:r>
            <a:br>
              <a:rPr lang="cs-CZ" altLang="cs-CZ" dirty="0" smtClean="0"/>
            </a:br>
            <a:r>
              <a:rPr lang="cs-CZ" altLang="cs-CZ" dirty="0" err="1" smtClean="0"/>
              <a:t>Megan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Meier</a:t>
            </a:r>
            <a:r>
              <a:rPr lang="cs-CZ" altLang="cs-CZ" dirty="0" smtClean="0"/>
              <a:t> (13 let, 2006)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1946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0FFACA-0211-4F16-B326-51CB56B70AC3}" type="slidenum">
              <a:rPr lang="cs-CZ" altLang="cs-CZ" sz="12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200"/>
          </a:p>
        </p:txBody>
      </p:sp>
      <p:pic>
        <p:nvPicPr>
          <p:cNvPr id="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02" y="2082007"/>
            <a:ext cx="2916238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ředstavení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Kpt. Ing. Mgr. Tomáš Daňhelka</a:t>
            </a:r>
          </a:p>
          <a:p>
            <a:pPr marL="457200" lvl="1" indent="0">
              <a:buNone/>
            </a:pPr>
            <a:r>
              <a:rPr lang="cs-CZ" dirty="0" smtClean="0"/>
              <a:t>Vrchní komisař </a:t>
            </a:r>
          </a:p>
          <a:p>
            <a:pPr marL="457200" lvl="1" indent="0">
              <a:buNone/>
            </a:pPr>
            <a:r>
              <a:rPr lang="cs-CZ" dirty="0" smtClean="0"/>
              <a:t>Oddělení kybernetické kriminality</a:t>
            </a:r>
          </a:p>
          <a:p>
            <a:pPr marL="457200" lvl="1" indent="0">
              <a:buNone/>
            </a:pPr>
            <a:r>
              <a:rPr lang="cs-CZ" dirty="0" smtClean="0"/>
              <a:t>Krajské ředitelství policie Středočeského kraje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Výzkumná činnost ve spolupráci s KPBI.cz</a:t>
            </a:r>
          </a:p>
          <a:p>
            <a:pPr marL="457200" lvl="1" indent="0">
              <a:buNone/>
            </a:pPr>
            <a:r>
              <a:rPr lang="cs-CZ" dirty="0" smtClean="0"/>
              <a:t>Přednášky ve školách</a:t>
            </a:r>
          </a:p>
          <a:p>
            <a:pPr marL="457200" lvl="1" indent="0">
              <a:buNone/>
            </a:pPr>
            <a:r>
              <a:rPr lang="cs-CZ" dirty="0" smtClean="0"/>
              <a:t>Prezentace na konferencích o </a:t>
            </a:r>
            <a:r>
              <a:rPr lang="cs-CZ" dirty="0" err="1" smtClean="0"/>
              <a:t>kyberkriminalitě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3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Oznámení kyberkriminality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Oznámit i pouhá podezření</a:t>
            </a:r>
          </a:p>
          <a:p>
            <a:pPr eaLnBrk="1" hangingPunct="1"/>
            <a:r>
              <a:rPr lang="cs-CZ" altLang="cs-CZ" dirty="0" smtClean="0"/>
              <a:t>Neotálet s oznámením </a:t>
            </a:r>
            <a:br>
              <a:rPr lang="cs-CZ" altLang="cs-CZ" dirty="0" smtClean="0"/>
            </a:br>
            <a:r>
              <a:rPr lang="cs-CZ" altLang="cs-CZ" dirty="0" smtClean="0"/>
              <a:t>– stopy se rychle ztrácejí</a:t>
            </a:r>
          </a:p>
          <a:p>
            <a:pPr eaLnBrk="1" hangingPunct="1"/>
            <a:r>
              <a:rPr lang="cs-CZ" altLang="cs-CZ" dirty="0" smtClean="0"/>
              <a:t>Nestyďte se, poškozených je více</a:t>
            </a:r>
          </a:p>
          <a:p>
            <a:pPr eaLnBrk="1" hangingPunct="1"/>
            <a:r>
              <a:rPr lang="cs-CZ" altLang="cs-CZ" dirty="0" smtClean="0"/>
              <a:t>Místní příslušnost, příp. specialisté</a:t>
            </a:r>
          </a:p>
          <a:p>
            <a:pPr eaLnBrk="1" hangingPunct="1"/>
            <a:r>
              <a:rPr lang="cs-CZ" altLang="cs-CZ" dirty="0" smtClean="0"/>
              <a:t>Linka 158</a:t>
            </a:r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3386A2-E2CB-4CB9-8AB7-ED42856D50BE}" type="slidenum">
              <a:rPr lang="cs-CZ" altLang="cs-CZ" sz="12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2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99" y="1846052"/>
            <a:ext cx="2859559" cy="189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 lze poskytnout policii?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74367"/>
            <a:ext cx="6048195" cy="4351338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Komunikace se může ztratit, zprávy může druhá strana smazat</a:t>
            </a:r>
          </a:p>
          <a:p>
            <a:pPr eaLnBrk="1" hangingPunct="1"/>
            <a:r>
              <a:rPr lang="cs-CZ" altLang="cs-CZ" dirty="0" smtClean="0"/>
              <a:t>Je potřeba co nejvíce zadokumentovat průběh </a:t>
            </a:r>
          </a:p>
          <a:p>
            <a:pPr lvl="1" eaLnBrk="1" hangingPunct="1"/>
            <a:r>
              <a:rPr lang="cs-CZ" altLang="cs-CZ" dirty="0" err="1" smtClean="0"/>
              <a:t>Printscreeny</a:t>
            </a:r>
            <a:r>
              <a:rPr lang="cs-CZ" altLang="cs-CZ" dirty="0" smtClean="0"/>
              <a:t>, Nafocení obrazovky</a:t>
            </a:r>
          </a:p>
          <a:p>
            <a:pPr lvl="1" eaLnBrk="1" hangingPunct="1"/>
            <a:r>
              <a:rPr lang="cs-CZ" altLang="cs-CZ" dirty="0" smtClean="0"/>
              <a:t>Uložení webových stránek, emailů atd.</a:t>
            </a:r>
          </a:p>
        </p:txBody>
      </p:sp>
      <p:sp>
        <p:nvSpPr>
          <p:cNvPr id="1741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6FB3B1-866B-4371-9ED8-B6CE8BAC1D47}" type="slidenum">
              <a:rPr lang="cs-CZ" altLang="cs-CZ" sz="12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2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48" y="3847381"/>
            <a:ext cx="5936758" cy="28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 policie nemůže konat?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>
          <a:xfrm>
            <a:off x="804359" y="1981200"/>
            <a:ext cx="7481199" cy="390207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Policie koná dle zákona</a:t>
            </a:r>
          </a:p>
          <a:p>
            <a:pPr eaLnBrk="1" hangingPunct="1"/>
            <a:r>
              <a:rPr lang="cs-CZ" altLang="cs-CZ" dirty="0" smtClean="0"/>
              <a:t>Malé pravomoci vůči zahraničním serverům - v USA hlavní důraz na svobodu slova</a:t>
            </a:r>
          </a:p>
          <a:p>
            <a:pPr eaLnBrk="1" hangingPunct="1"/>
            <a:r>
              <a:rPr lang="cs-CZ" altLang="cs-CZ" dirty="0" smtClean="0"/>
              <a:t>Malé pravomoci při „neetickém jednání“</a:t>
            </a:r>
          </a:p>
          <a:p>
            <a:pPr eaLnBrk="1" hangingPunct="1"/>
            <a:r>
              <a:rPr lang="cs-CZ" altLang="cs-CZ" dirty="0" smtClean="0"/>
              <a:t>Přístup k informacím na povolení státního zástupce nebo soudu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1946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2205CA-B154-47A1-A89F-7DECFAE6F334}" type="slidenum">
              <a:rPr lang="cs-CZ" altLang="cs-CZ" sz="12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8173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Další orgány, které pomáhají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xfrm>
            <a:off x="849702" y="1754919"/>
            <a:ext cx="6534509" cy="390207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Linky bezpečí</a:t>
            </a:r>
          </a:p>
          <a:p>
            <a:pPr eaLnBrk="1" hangingPunct="1"/>
            <a:r>
              <a:rPr lang="cs-CZ" altLang="cs-CZ" dirty="0" smtClean="0"/>
              <a:t>Nahlášení závadového obsahu, komunikace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>
                <a:hlinkClick r:id="rId2"/>
              </a:rPr>
              <a:t>www.stoponline.cz</a:t>
            </a:r>
            <a:r>
              <a:rPr lang="cs-CZ" altLang="cs-CZ" dirty="0" smtClean="0"/>
              <a:t> (nic.cz)</a:t>
            </a:r>
          </a:p>
          <a:p>
            <a:pPr eaLnBrk="1" hangingPunct="1"/>
            <a:r>
              <a:rPr lang="cs-CZ" altLang="cs-CZ" dirty="0" smtClean="0">
                <a:hlinkClick r:id="rId3"/>
              </a:rPr>
              <a:t>www.pomoconline.cz</a:t>
            </a:r>
            <a:r>
              <a:rPr lang="cs-CZ" altLang="cs-CZ" dirty="0" smtClean="0"/>
              <a:t> (saferinternet.cz)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2048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0D8AE-13C0-4FB7-9BA3-7391154508B2}" type="slidenum">
              <a:rPr lang="cs-CZ" altLang="cs-CZ" sz="12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2360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80CB40-33AC-4951-AE1A-BD4E00224CCC}" type="slidenum">
              <a:rPr lang="cs-CZ" altLang="cs-CZ" sz="12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200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Desatero bezpečného internetu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362" y="1911769"/>
            <a:ext cx="8229600" cy="39020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l-PL" altLang="cs-CZ" sz="2400" dirty="0" smtClean="0"/>
              <a:t>Nedávej nikomu adresu ani telefon. Nevíš, kdo se skrývá za monitorem na druhé straně.</a:t>
            </a:r>
          </a:p>
          <a:p>
            <a:pPr eaLnBrk="1" hangingPunct="1"/>
            <a:r>
              <a:rPr lang="cs-CZ" altLang="cs-CZ" sz="2400" dirty="0" smtClean="0"/>
              <a:t>Neposílej nikomu, koho neznáš, svou fotografii a už vůbec ne intimní. Svou intimní fotku neposílej ani kamarádovi nebo kamarádce - nikdy nevíš, co s ní může někdy udělat.</a:t>
            </a:r>
          </a:p>
          <a:p>
            <a:pPr eaLnBrk="1" hangingPunct="1"/>
            <a:r>
              <a:rPr lang="cs-CZ" altLang="cs-CZ" sz="2400" dirty="0" smtClean="0"/>
              <a:t>Udržuj hesla (k e-mailu i jiné) v tajnosti, nesděluj je ani blízkému kamarádovi.</a:t>
            </a:r>
          </a:p>
          <a:p>
            <a:pPr eaLnBrk="1" hangingPunct="1"/>
            <a:r>
              <a:rPr lang="cs-CZ" altLang="cs-CZ" sz="2400" dirty="0" smtClean="0"/>
              <a:t>Nikdy neodpovídej na neslušné, hrubé nebo vulgární maily a vzkazy. Ignoruj je.</a:t>
            </a:r>
          </a:p>
        </p:txBody>
      </p:sp>
    </p:spTree>
    <p:extLst>
      <p:ext uri="{BB962C8B-B14F-4D97-AF65-F5344CB8AC3E}">
        <p14:creationId xmlns:p14="http://schemas.microsoft.com/office/powerpoint/2010/main" val="9874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B49566-A698-4107-A569-819B1B9CA872}" type="slidenum">
              <a:rPr lang="cs-CZ" altLang="cs-CZ" sz="12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200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mtClean="0"/>
              <a:t>Desatero bezpečného internetu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29" y="1912938"/>
            <a:ext cx="8229600" cy="3902075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pl-PL" altLang="cs-CZ" sz="2200" dirty="0" smtClean="0"/>
              <a:t>Nedomlouvej si schůzku přes internet, aniž bys o tom řekl někomu jinému.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 smtClean="0"/>
              <a:t>Pokud narazíš na obrázek, video nebo e-mail, který tě šokuje, opusť webovou stránku.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 smtClean="0"/>
              <a:t>Svěř se dospělému, pokud tě stránky nebo něčí vzkazy uvedou do rozpaků, nebo tě dokonce vyděsí.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 smtClean="0"/>
              <a:t>Nedej šanci virům. Neotevírej přílohu zprávy, která přišla z neznámé adresy.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 smtClean="0"/>
              <a:t>Nevěř každé informaci, kterou na internetu získáš.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 smtClean="0"/>
              <a:t>Když se s někým nechceš bavit, nebav se.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953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Děkuji za pozornost.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sz="2000" dirty="0"/>
              <a:t>kpt. Ing. Mgr. Tomáš Daňhelka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vrchní komisař oddělení kybernetické kriminality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odbor analytiky a kybernetické kriminality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Krajské ředitelství policie Středočeského kraje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Zdroj obrázků: www.pixabay.com, licence CC0 </a:t>
            </a:r>
            <a:r>
              <a:rPr lang="cs-CZ" altLang="cs-CZ" sz="2000" dirty="0" err="1"/>
              <a:t>Creative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Commons</a:t>
            </a:r>
            <a:endParaRPr lang="cs-CZ" altLang="cs-CZ" sz="2000" dirty="0"/>
          </a:p>
        </p:txBody>
      </p:sp>
      <p:sp>
        <p:nvSpPr>
          <p:cNvPr id="2765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5399FF-8BD8-40D6-8365-BDC988F5F8BF}" type="slidenum">
              <a:rPr lang="cs-CZ" altLang="cs-CZ" sz="12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5268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Kyberkriminalita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457202" y="1628777"/>
            <a:ext cx="8507413" cy="39020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sz="2400"/>
              <a:t>Podvodná jednání </a:t>
            </a:r>
          </a:p>
          <a:p>
            <a:pPr lvl="1" eaLnBrk="1" hangingPunct="1"/>
            <a:r>
              <a:rPr lang="cs-CZ" altLang="cs-CZ" sz="2000"/>
              <a:t>Phishing, podvodné e-shopy, podvodné inzeráty, atd.</a:t>
            </a:r>
          </a:p>
          <a:p>
            <a:pPr eaLnBrk="1" hangingPunct="1"/>
            <a:r>
              <a:rPr lang="cs-CZ" altLang="cs-CZ" sz="2400"/>
              <a:t>Hacking</a:t>
            </a:r>
          </a:p>
          <a:p>
            <a:pPr lvl="1" eaLnBrk="1" hangingPunct="1"/>
            <a:r>
              <a:rPr lang="cs-CZ" altLang="cs-CZ" sz="2000"/>
              <a:t>Neoprávněné přístupy, DoS, DDoS, Ransomware</a:t>
            </a:r>
          </a:p>
          <a:p>
            <a:pPr eaLnBrk="1" hangingPunct="1"/>
            <a:r>
              <a:rPr lang="cs-CZ" altLang="cs-CZ" sz="2400"/>
              <a:t>Mravnostní trestné činy</a:t>
            </a:r>
          </a:p>
          <a:p>
            <a:pPr lvl="1" eaLnBrk="1" hangingPunct="1"/>
            <a:r>
              <a:rPr lang="cs-CZ" altLang="cs-CZ" sz="2000"/>
              <a:t>Ohrožování výchovy dítěte, Výroba a jiné nakládání s dětskou pornografií, Šíření pornografie, </a:t>
            </a:r>
          </a:p>
          <a:p>
            <a:pPr eaLnBrk="1" hangingPunct="1"/>
            <a:r>
              <a:rPr lang="cs-CZ" altLang="cs-CZ" sz="2400"/>
              <a:t>Trestné činy proti autorskému právu</a:t>
            </a:r>
          </a:p>
          <a:p>
            <a:pPr eaLnBrk="1" hangingPunct="1"/>
            <a:r>
              <a:rPr lang="pt-BR" altLang="cs-CZ" sz="2400"/>
              <a:t>Násilné projevy a hate crime</a:t>
            </a:r>
            <a:endParaRPr lang="cs-CZ" altLang="cs-CZ" sz="2400"/>
          </a:p>
          <a:p>
            <a:pPr lvl="1" eaLnBrk="1" hangingPunct="1"/>
            <a:r>
              <a:rPr lang="cs-CZ" altLang="cs-CZ" sz="2000"/>
              <a:t>Vydírání, Nebezpečné vyhrožování, Podněcování k nenávisti, atd.</a:t>
            </a:r>
          </a:p>
          <a:p>
            <a:pPr eaLnBrk="1" hangingPunct="1"/>
            <a:endParaRPr lang="cs-CZ" altLang="cs-CZ" sz="2400"/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F0FFF6-C0DD-4C71-856D-71675A57F63A}" type="slidenum">
              <a:rPr lang="cs-CZ" altLang="cs-CZ" sz="12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2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07" y="248010"/>
            <a:ext cx="2123975" cy="15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Nápad kyberkriminality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dirty="0"/>
              <a:t>Zdroj: https://www.policie.cz/clanek/kyberkriminalita.aspx</a:t>
            </a:r>
          </a:p>
          <a:p>
            <a:pPr marL="0" indent="0">
              <a:buNone/>
              <a:defRPr/>
            </a:pPr>
            <a:endParaRPr lang="cs-CZ" altLang="cs-CZ" dirty="0" smtClean="0"/>
          </a:p>
        </p:txBody>
      </p:sp>
      <p:sp>
        <p:nvSpPr>
          <p:cNvPr id="81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2A6697-6FB9-4C46-9A0E-C80A01C344AB}" type="slidenum">
              <a:rPr lang="cs-CZ" altLang="cs-CZ" sz="12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200"/>
          </a:p>
        </p:txBody>
      </p:sp>
      <p:pic>
        <p:nvPicPr>
          <p:cNvPr id="81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90" y="1852615"/>
            <a:ext cx="57626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65" y="230190"/>
            <a:ext cx="1626342" cy="131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Internet 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1039933" y="2163762"/>
            <a:ext cx="8229600" cy="39020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Síť propojující počítače na celém světě</a:t>
            </a:r>
          </a:p>
          <a:p>
            <a:pPr eaLnBrk="1" hangingPunct="1">
              <a:defRPr/>
            </a:pPr>
            <a:r>
              <a:rPr lang="cs-CZ" altLang="cs-CZ" dirty="0" smtClean="0"/>
              <a:t>Další virtuální svět – kyberprostor</a:t>
            </a:r>
          </a:p>
          <a:p>
            <a:pPr eaLnBrk="1" hangingPunct="1">
              <a:defRPr/>
            </a:pPr>
            <a:r>
              <a:rPr lang="cs-CZ" altLang="cs-CZ" dirty="0" smtClean="0"/>
              <a:t>Co vše je počítač?</a:t>
            </a:r>
          </a:p>
          <a:p>
            <a:pPr eaLnBrk="1" hangingPunct="1">
              <a:defRPr/>
            </a:pPr>
            <a:r>
              <a:rPr lang="cs-CZ" altLang="cs-CZ" dirty="0" smtClean="0"/>
              <a:t>Víte kdo sedí na druhé straně? </a:t>
            </a:r>
          </a:p>
          <a:p>
            <a:pPr marL="0" indent="0">
              <a:buNone/>
              <a:defRPr/>
            </a:pPr>
            <a:endParaRPr lang="cs-CZ" altLang="cs-CZ" dirty="0" smtClean="0"/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B7645D-4F12-4783-9C06-BC0FAAEC7647}" type="slidenum">
              <a:rPr lang="cs-CZ" altLang="cs-CZ" sz="12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200"/>
          </a:p>
        </p:txBody>
      </p:sp>
      <p:pic>
        <p:nvPicPr>
          <p:cNvPr id="6151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0" b="29964"/>
          <a:stretch>
            <a:fillRect/>
          </a:stretch>
        </p:blipFill>
        <p:spPr bwMode="auto">
          <a:xfrm>
            <a:off x="5365630" y="4800632"/>
            <a:ext cx="2874637" cy="113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77" y="4888168"/>
            <a:ext cx="1950720" cy="104546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80" y="217489"/>
            <a:ext cx="2080070" cy="14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856060" y="81518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Jaké mít heslo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Nejčastější heslo je: 123456</a:t>
            </a:r>
          </a:p>
          <a:p>
            <a:pPr eaLnBrk="1" hangingPunct="1"/>
            <a:r>
              <a:rPr lang="cs-CZ" altLang="cs-CZ" dirty="0" smtClean="0"/>
              <a:t>Alespoň 8 znaků, Velká a malá písmena, čísla, další znaky: @/*-+</a:t>
            </a:r>
          </a:p>
          <a:p>
            <a:pPr eaLnBrk="1" hangingPunct="1"/>
            <a:r>
              <a:rPr lang="cs-CZ" altLang="cs-CZ" dirty="0" smtClean="0"/>
              <a:t>Různá hesla do různých služeb</a:t>
            </a:r>
          </a:p>
          <a:p>
            <a:pPr eaLnBrk="1" hangingPunct="1"/>
            <a:r>
              <a:rPr lang="cs-CZ" altLang="cs-CZ" dirty="0" smtClean="0"/>
              <a:t>Dvoufázové ověření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717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BA3B78-13D9-43EE-ACF0-80DD5F1FF387}" type="slidenum">
              <a:rPr lang="cs-CZ" altLang="cs-CZ" sz="12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200"/>
          </a:p>
        </p:txBody>
      </p:sp>
      <p:pic>
        <p:nvPicPr>
          <p:cNvPr id="7176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90" y="2832102"/>
            <a:ext cx="13684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ovéPole 4"/>
          <p:cNvSpPr txBox="1">
            <a:spLocks noChangeArrowheads="1"/>
          </p:cNvSpPr>
          <p:nvPr/>
        </p:nvSpPr>
        <p:spPr bwMode="auto">
          <a:xfrm>
            <a:off x="6873875" y="3573465"/>
            <a:ext cx="1155700" cy="1322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dirty="0"/>
              <a:t>Přihlášení do aplikace XY heslo: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dirty="0"/>
              <a:t>626327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81" y="460715"/>
            <a:ext cx="2173041" cy="15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Pozor na podvody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Nejčastější kyberkriminalita</a:t>
            </a:r>
          </a:p>
          <a:p>
            <a:pPr eaLnBrk="1" hangingPunct="1"/>
            <a:r>
              <a:rPr lang="cs-CZ" altLang="cs-CZ" dirty="0" smtClean="0"/>
              <a:t>Nevíte s kým komunikujete</a:t>
            </a:r>
          </a:p>
          <a:p>
            <a:pPr eaLnBrk="1" hangingPunct="1"/>
            <a:r>
              <a:rPr lang="cs-CZ" altLang="cs-CZ" dirty="0" smtClean="0"/>
              <a:t>Nepřeposílejte žádné kódy</a:t>
            </a:r>
          </a:p>
          <a:p>
            <a:pPr eaLnBrk="1" hangingPunct="1"/>
            <a:r>
              <a:rPr lang="cs-CZ" altLang="cs-CZ" dirty="0" smtClean="0"/>
              <a:t>Neplaťte nic předem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2253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67AF7A-91DF-4B42-978B-DEA2CC1EC0AB}" type="slidenum">
              <a:rPr lang="cs-CZ" altLang="cs-CZ" sz="12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200"/>
          </a:p>
        </p:txBody>
      </p:sp>
      <p:pic>
        <p:nvPicPr>
          <p:cNvPr id="2253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84" y="1542211"/>
            <a:ext cx="2028324" cy="397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ovéPole 3"/>
          <p:cNvSpPr txBox="1">
            <a:spLocks noChangeArrowheads="1"/>
          </p:cNvSpPr>
          <p:nvPr/>
        </p:nvSpPr>
        <p:spPr bwMode="auto">
          <a:xfrm>
            <a:off x="5734730" y="2376242"/>
            <a:ext cx="1755231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Doručená zpráva: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M-platba 1000,- Kč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Kód pro potvrzení: 4178</a:t>
            </a:r>
          </a:p>
        </p:txBody>
      </p:sp>
    </p:spTree>
    <p:extLst>
      <p:ext uri="{BB962C8B-B14F-4D97-AF65-F5344CB8AC3E}">
        <p14:creationId xmlns:p14="http://schemas.microsoft.com/office/powerpoint/2010/main" val="25852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Phishingové</a:t>
            </a:r>
            <a:r>
              <a:rPr lang="cs-CZ" dirty="0" smtClean="0"/>
              <a:t> útoky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3682" y="1466492"/>
            <a:ext cx="8488393" cy="525498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Útoky prostřednictvím internetu, které mají za úkol vylákat z oběti informace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sz="1800" dirty="0" smtClean="0"/>
          </a:p>
          <a:p>
            <a:r>
              <a:rPr lang="cs-CZ" sz="1800" dirty="0" smtClean="0"/>
              <a:t>Zdroj</a:t>
            </a:r>
            <a:r>
              <a:rPr lang="cs-CZ" sz="1800" dirty="0"/>
              <a:t>, </a:t>
            </a:r>
            <a:r>
              <a:rPr lang="cs-CZ" sz="1800" dirty="0" smtClean="0">
                <a:hlinkClick r:id="rId2"/>
              </a:rPr>
              <a:t>www.csas.cz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8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227727"/>
            <a:ext cx="7142749" cy="401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Phishingové</a:t>
            </a:r>
            <a:r>
              <a:rPr lang="cs-CZ" dirty="0" smtClean="0"/>
              <a:t> útoky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1" y="1855506"/>
            <a:ext cx="4637700" cy="3868170"/>
          </a:xfr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7307-4436-45D3-A5CA-AD5CE3458D7A}" type="slidenum">
              <a:rPr lang="cs-CZ" smtClean="0"/>
              <a:t>9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61" y="848206"/>
            <a:ext cx="3883926" cy="48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98</TotalTime>
  <Words>706</Words>
  <Application>Microsoft Office PowerPoint</Application>
  <PresentationFormat>Předvádění na obrazovce (4:3)</PresentationFormat>
  <Paragraphs>187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Tw Cen MT</vt:lpstr>
      <vt:lpstr>Obvod</vt:lpstr>
      <vt:lpstr>Rizika v kyberprostoru</vt:lpstr>
      <vt:lpstr>Představení</vt:lpstr>
      <vt:lpstr>Kyberkriminalita</vt:lpstr>
      <vt:lpstr>Nápad kyberkriminality</vt:lpstr>
      <vt:lpstr>Internet </vt:lpstr>
      <vt:lpstr>Jaké mít heslo</vt:lpstr>
      <vt:lpstr>Pozor na podvody</vt:lpstr>
      <vt:lpstr>Phishingové útoky</vt:lpstr>
      <vt:lpstr>Phishingové útoky</vt:lpstr>
      <vt:lpstr>Fiktivní soutěže</vt:lpstr>
      <vt:lpstr>Jak předejít podvodům?</vt:lpstr>
      <vt:lpstr>Sociální sítě</vt:lpstr>
      <vt:lpstr>Sociální sítě</vt:lpstr>
      <vt:lpstr>Sociální sítě</vt:lpstr>
      <vt:lpstr>Sociální sítě</vt:lpstr>
      <vt:lpstr>Sociální sítě a děti</vt:lpstr>
      <vt:lpstr>Zveřejňování fotografií</vt:lpstr>
      <vt:lpstr>Zveřejňování fotografií</vt:lpstr>
      <vt:lpstr>Kyberšikana</vt:lpstr>
      <vt:lpstr>Oznámení kyberkriminality</vt:lpstr>
      <vt:lpstr>Co lze poskytnout policii?</vt:lpstr>
      <vt:lpstr>Kdy policie nemůže konat?</vt:lpstr>
      <vt:lpstr>Další orgány, které pomáhají</vt:lpstr>
      <vt:lpstr>Desatero bezpečného internetu</vt:lpstr>
      <vt:lpstr>Desatero bezpečného internetu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Rizika v kyberprostoru</dc:title>
  <dc:creator>Tomáš</dc:creator>
  <cp:lastModifiedBy>Lenka Mühlbergerová</cp:lastModifiedBy>
  <cp:revision>16</cp:revision>
  <dcterms:created xsi:type="dcterms:W3CDTF">2019-01-06T19:46:37Z</dcterms:created>
  <dcterms:modified xsi:type="dcterms:W3CDTF">2019-01-09T06:53:45Z</dcterms:modified>
</cp:coreProperties>
</file>