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1" r:id="rId9"/>
    <p:sldId id="260" r:id="rId10"/>
    <p:sldId id="267" r:id="rId11"/>
    <p:sldId id="262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C78F4-1398-4BBE-AFB4-016361C13F2D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16E90-0294-4527-BB97-EB971DCBEC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81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Čerpáno </a:t>
            </a:r>
            <a:r>
              <a:rPr lang="cs-CZ" dirty="0" err="1" smtClean="0"/>
              <a:t>mmj</a:t>
            </a:r>
            <a:r>
              <a:rPr lang="cs-CZ" dirty="0" smtClean="0"/>
              <a:t>. ze</a:t>
            </a:r>
            <a:r>
              <a:rPr lang="cs-CZ" baseline="0" dirty="0" smtClean="0"/>
              <a:t> stránek ZŠ </a:t>
            </a:r>
            <a:r>
              <a:rPr lang="cs-CZ" baseline="0" smtClean="0"/>
              <a:t>Compass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16E90-0294-4527-BB97-EB971DCBEC0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76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22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38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08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71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7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05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73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39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6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5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6CE2-943E-4C2D-BAA3-E0F8B7665BFB}" type="datetimeFigureOut">
              <a:rPr lang="cs-CZ" smtClean="0"/>
              <a:t>23.06.2020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4677-96BC-4F41-8E9A-CF3B4390E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2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33156"/>
            <a:ext cx="9144000" cy="1865801"/>
          </a:xfrm>
        </p:spPr>
        <p:txBody>
          <a:bodyPr/>
          <a:lstStyle/>
          <a:p>
            <a:r>
              <a:rPr lang="cs-CZ" dirty="0" smtClean="0"/>
              <a:t>Školní zralost a připravenost na školu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498957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Lucie Myšková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02" y="5123803"/>
            <a:ext cx="9350995" cy="149680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256838" y="3641068"/>
            <a:ext cx="9678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Setkání se konalo v rámci programu OP PPR, </a:t>
            </a:r>
          </a:p>
          <a:p>
            <a:r>
              <a:rPr lang="cs-CZ" dirty="0"/>
              <a:t>název projektu Multikulturní šablony pro ZŠ Kořenského, příjemce Základní škola a mateřská škola Praha 5 – Smíchov, Kořenského 760/10, registrační číslo projektu CZ.07.4.68/0.0/0.0/17_045/0001230.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48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Rodiče </a:t>
            </a:r>
            <a:r>
              <a:rPr lang="cs-CZ" dirty="0"/>
              <a:t>by měli dítě naučit večer si připravit věci na následující den, sbalit tašku, ráno jít do školy, psát úkoly, udržovat si pořádek v tašce a věcech, nezapomínat věci.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1. třídě by ještě rodiče měli dítěti tašku kontrolovat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Vstup do školy je velmi důležitý pro nácvik pracovních návyků a sebepojetí – pohled dítěte na sebe sama. Nepřetížit a podpořit.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944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nesprávného zařazení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cs-CZ" b="1" dirty="0" smtClean="0"/>
              <a:t>            Příliš brzo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Dítě bude přetěžováno</a:t>
            </a:r>
          </a:p>
          <a:p>
            <a:r>
              <a:rPr lang="cs-CZ" dirty="0" smtClean="0"/>
              <a:t>Neúspěch </a:t>
            </a:r>
          </a:p>
          <a:p>
            <a:r>
              <a:rPr lang="cs-CZ" dirty="0" smtClean="0"/>
              <a:t>Nízká motivace do vzdělávání</a:t>
            </a:r>
          </a:p>
          <a:p>
            <a:r>
              <a:rPr lang="cs-CZ" dirty="0" smtClean="0"/>
              <a:t>Nízké sebevědomí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       Zbytečný odklad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Dítě se bude nudit</a:t>
            </a:r>
          </a:p>
          <a:p>
            <a:r>
              <a:rPr lang="cs-CZ" dirty="0" smtClean="0"/>
              <a:t>Nebude motivováno ke školní práci</a:t>
            </a:r>
          </a:p>
          <a:p>
            <a:r>
              <a:rPr lang="cs-CZ" dirty="0" smtClean="0"/>
              <a:t>Neodhadne, kdy už pro něj bude látka nová a bude obtížné navázat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73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DĚKUJI ZA POZORNOST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4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Biologická </a:t>
            </a:r>
            <a:r>
              <a:rPr lang="cs-CZ" sz="7200" dirty="0" smtClean="0"/>
              <a:t>zralost </a:t>
            </a:r>
          </a:p>
          <a:p>
            <a:r>
              <a:rPr lang="cs-CZ" sz="7200" dirty="0"/>
              <a:t>Z</a:t>
            </a:r>
            <a:r>
              <a:rPr lang="cs-CZ" sz="7200" dirty="0" smtClean="0"/>
              <a:t>působilost </a:t>
            </a:r>
          </a:p>
          <a:p>
            <a:r>
              <a:rPr lang="cs-CZ" sz="7200" dirty="0" smtClean="0"/>
              <a:t>Připravenost na školu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73766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Tělesná zralost a 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 </a:t>
            </a:r>
            <a:r>
              <a:rPr lang="cs-CZ" dirty="0" smtClean="0"/>
              <a:t>hrubá motorika</a:t>
            </a:r>
          </a:p>
          <a:p>
            <a:r>
              <a:rPr lang="cs-CZ" dirty="0" smtClean="0"/>
              <a:t> </a:t>
            </a:r>
            <a:r>
              <a:rPr lang="cs-CZ" dirty="0"/>
              <a:t>jemná motorika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grafomotorika</a:t>
            </a:r>
            <a:r>
              <a:rPr lang="cs-CZ" dirty="0" smtClean="0"/>
              <a:t> </a:t>
            </a:r>
            <a:r>
              <a:rPr lang="cs-CZ" dirty="0"/>
              <a:t>(kreslení, lego, korálky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Trénink </a:t>
            </a:r>
            <a:r>
              <a:rPr lang="cs-CZ" i="1" dirty="0" err="1" smtClean="0"/>
              <a:t>grafomotoriky</a:t>
            </a:r>
            <a:r>
              <a:rPr lang="cs-CZ" i="1" dirty="0" smtClean="0"/>
              <a:t>:</a:t>
            </a:r>
            <a:endParaRPr lang="cs-CZ" i="1" dirty="0"/>
          </a:p>
          <a:p>
            <a:r>
              <a:rPr lang="cs-CZ" dirty="0" smtClean="0"/>
              <a:t>správný </a:t>
            </a:r>
            <a:r>
              <a:rPr lang="cs-CZ" dirty="0"/>
              <a:t>a fixovaný úchop </a:t>
            </a:r>
            <a:r>
              <a:rPr lang="cs-CZ" dirty="0" smtClean="0"/>
              <a:t>tužky, uvolněná ruka</a:t>
            </a:r>
            <a:endParaRPr lang="cs-CZ" dirty="0"/>
          </a:p>
          <a:p>
            <a:r>
              <a:rPr lang="cs-CZ" dirty="0" smtClean="0"/>
              <a:t>vybarvování </a:t>
            </a:r>
            <a:r>
              <a:rPr lang="cs-CZ" dirty="0"/>
              <a:t>ploch bez </a:t>
            </a:r>
            <a:r>
              <a:rPr lang="cs-CZ" dirty="0" smtClean="0"/>
              <a:t>přetahování</a:t>
            </a:r>
            <a:endParaRPr lang="cs-CZ" dirty="0"/>
          </a:p>
          <a:p>
            <a:r>
              <a:rPr lang="cs-CZ" dirty="0" smtClean="0"/>
              <a:t>schopnost </a:t>
            </a:r>
            <a:r>
              <a:rPr lang="cs-CZ" dirty="0"/>
              <a:t>napodobit geometrické tvary</a:t>
            </a:r>
          </a:p>
          <a:p>
            <a:r>
              <a:rPr lang="cs-CZ" dirty="0"/>
              <a:t>schopnost správně zobrazovat figurální kresbu, která by měla být bohatá na detaily, propracovaná, ve správných </a:t>
            </a:r>
            <a:r>
              <a:rPr lang="cs-CZ" dirty="0" smtClean="0"/>
              <a:t>proporcích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92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Kognitivní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senzorická </a:t>
            </a:r>
            <a:r>
              <a:rPr lang="cs-CZ" dirty="0"/>
              <a:t>diferenciace </a:t>
            </a:r>
            <a:r>
              <a:rPr lang="cs-CZ" dirty="0" smtClean="0"/>
              <a:t>(zraková - rozlišuje písmenka, </a:t>
            </a:r>
            <a:r>
              <a:rPr lang="cs-CZ" dirty="0"/>
              <a:t>sluchová diferenciace), </a:t>
            </a:r>
            <a:endParaRPr lang="cs-CZ" dirty="0" smtClean="0"/>
          </a:p>
          <a:p>
            <a:r>
              <a:rPr lang="cs-CZ" dirty="0" smtClean="0"/>
              <a:t>pozornost </a:t>
            </a:r>
            <a:r>
              <a:rPr lang="cs-CZ" dirty="0"/>
              <a:t>(dítě umí zacílit </a:t>
            </a:r>
            <a:r>
              <a:rPr lang="cs-CZ" dirty="0" smtClean="0"/>
              <a:t>pozornost),</a:t>
            </a:r>
          </a:p>
          <a:p>
            <a:r>
              <a:rPr lang="cs-CZ" dirty="0" smtClean="0"/>
              <a:t>paměť, </a:t>
            </a:r>
          </a:p>
          <a:p>
            <a:r>
              <a:rPr lang="cs-CZ" dirty="0" smtClean="0"/>
              <a:t>pracovní </a:t>
            </a:r>
            <a:r>
              <a:rPr lang="cs-CZ" dirty="0"/>
              <a:t>zralost</a:t>
            </a:r>
            <a:r>
              <a:rPr lang="cs-CZ" dirty="0" smtClean="0"/>
              <a:t>, odložení potřeb</a:t>
            </a:r>
          </a:p>
          <a:p>
            <a:r>
              <a:rPr lang="cs-CZ" dirty="0" smtClean="0"/>
              <a:t>myšlení konkrétní</a:t>
            </a:r>
            <a:r>
              <a:rPr lang="cs-CZ" dirty="0"/>
              <a:t>, </a:t>
            </a:r>
            <a:r>
              <a:rPr lang="cs-CZ" dirty="0" smtClean="0"/>
              <a:t>názorné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31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Aktivity k procvičování zrakového vnímání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rozlišování </a:t>
            </a:r>
            <a:r>
              <a:rPr lang="cs-CZ" dirty="0"/>
              <a:t>a vyhledávání stejných předmětů (např. kostek mezi kuličkami), odlišování rozdílných věcí (najít, co do skupiny nepatří podle tvaru, barvy)</a:t>
            </a:r>
          </a:p>
          <a:p>
            <a:r>
              <a:rPr lang="cs-CZ" dirty="0" smtClean="0"/>
              <a:t>vyhledávání </a:t>
            </a:r>
            <a:r>
              <a:rPr lang="cs-CZ" dirty="0"/>
              <a:t>rozdílů na zdánlivě stejných obrázcích</a:t>
            </a:r>
          </a:p>
          <a:p>
            <a:r>
              <a:rPr lang="cs-CZ" dirty="0" smtClean="0"/>
              <a:t>odlišení </a:t>
            </a:r>
            <a:r>
              <a:rPr lang="cs-CZ" dirty="0"/>
              <a:t>rozdílného obrazce z řady stejných</a:t>
            </a:r>
          </a:p>
          <a:p>
            <a:r>
              <a:rPr lang="cs-CZ" dirty="0" smtClean="0"/>
              <a:t>skládání </a:t>
            </a:r>
            <a:r>
              <a:rPr lang="cs-CZ" dirty="0"/>
              <a:t>a rozkládání obrázků rozstříhaných na části, skládání a rozkládání částí stavebnic (rozkládací kostky) a </a:t>
            </a:r>
            <a:r>
              <a:rPr lang="cs-CZ" dirty="0" smtClean="0"/>
              <a:t>puzzle</a:t>
            </a:r>
            <a:endParaRPr lang="cs-CZ" dirty="0"/>
          </a:p>
          <a:p>
            <a:r>
              <a:rPr lang="cs-CZ" dirty="0" smtClean="0"/>
              <a:t>procházení </a:t>
            </a:r>
            <a:r>
              <a:rPr lang="cs-CZ" dirty="0"/>
              <a:t>obrázkovými bludišti</a:t>
            </a:r>
          </a:p>
          <a:p>
            <a:r>
              <a:rPr lang="cs-CZ" dirty="0" smtClean="0"/>
              <a:t>vyhledání </a:t>
            </a:r>
            <a:r>
              <a:rPr lang="cs-CZ" dirty="0"/>
              <a:t>a určení místa věcí v místnosti, na obrázku i </a:t>
            </a:r>
            <a:r>
              <a:rPr lang="cs-CZ" dirty="0" smtClean="0"/>
              <a:t>hračce</a:t>
            </a:r>
            <a:endParaRPr lang="cs-CZ" dirty="0"/>
          </a:p>
          <a:p>
            <a:r>
              <a:rPr lang="cs-CZ" dirty="0" smtClean="0"/>
              <a:t>vyhledání </a:t>
            </a:r>
            <a:r>
              <a:rPr lang="cs-CZ" dirty="0"/>
              <a:t>věcí na obrázku s pojmy dole/nahoře, vpravo/vlevo vzadu/vpředu/uprostřed.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36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Aktivity k procvičování sluchového vnímání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rozlišování </a:t>
            </a:r>
            <a:r>
              <a:rPr lang="cs-CZ" dirty="0"/>
              <a:t>zvuků (při zavázaných očích poznat zvuk sirek, peněz, klíčů </a:t>
            </a:r>
            <a:r>
              <a:rPr lang="cs-CZ" dirty="0" smtClean="0"/>
              <a:t>aj</a:t>
            </a:r>
            <a:r>
              <a:rPr lang="cs-CZ" dirty="0"/>
              <a:t>.), poznávání hudebních nástrojů, přírodních zvuků</a:t>
            </a:r>
          </a:p>
          <a:p>
            <a:r>
              <a:rPr lang="cs-CZ" dirty="0" smtClean="0"/>
              <a:t>napodobování </a:t>
            </a:r>
            <a:r>
              <a:rPr lang="cs-CZ" dirty="0"/>
              <a:t>rytmu vytleskáním (říkadla, básničky)</a:t>
            </a:r>
          </a:p>
          <a:p>
            <a:r>
              <a:rPr lang="cs-CZ" dirty="0" smtClean="0"/>
              <a:t>hledání </a:t>
            </a:r>
            <a:r>
              <a:rPr lang="cs-CZ" dirty="0"/>
              <a:t>schovaného budíku podle zvuku</a:t>
            </a:r>
          </a:p>
          <a:p>
            <a:r>
              <a:rPr lang="cs-CZ" dirty="0" smtClean="0"/>
              <a:t>hádání</a:t>
            </a:r>
            <a:r>
              <a:rPr lang="cs-CZ" dirty="0"/>
              <a:t>, co zvuk vydává</a:t>
            </a:r>
          </a:p>
          <a:p>
            <a:r>
              <a:rPr lang="cs-CZ" dirty="0" smtClean="0"/>
              <a:t>hry </a:t>
            </a:r>
            <a:r>
              <a:rPr lang="cs-CZ" dirty="0"/>
              <a:t>na slepou bábu</a:t>
            </a:r>
          </a:p>
          <a:p>
            <a:r>
              <a:rPr lang="cs-CZ" dirty="0" smtClean="0"/>
              <a:t>hádání</a:t>
            </a:r>
            <a:r>
              <a:rPr lang="cs-CZ" dirty="0"/>
              <a:t>, kterou hláskou začíná a končí slovo (co slyšíš na začátku - na konci?)</a:t>
            </a:r>
          </a:p>
          <a:p>
            <a:r>
              <a:rPr lang="cs-CZ" dirty="0" smtClean="0"/>
              <a:t>"</a:t>
            </a:r>
            <a:r>
              <a:rPr lang="cs-CZ" dirty="0"/>
              <a:t>slovní fotbal" na hlásky (hráč vymyslí slovo začínající hláskou, na kterou končilo slovo vymyšlené protihráčem)</a:t>
            </a:r>
          </a:p>
          <a:p>
            <a:r>
              <a:rPr lang="cs-CZ" dirty="0" smtClean="0"/>
              <a:t>vyhledání </a:t>
            </a:r>
            <a:r>
              <a:rPr lang="cs-CZ" dirty="0"/>
              <a:t>předmětů v místnosti začínajících na určitou hlásku či slabiku</a:t>
            </a:r>
          </a:p>
          <a:p>
            <a:r>
              <a:rPr lang="cs-CZ" dirty="0" smtClean="0"/>
              <a:t>vymýšlení </a:t>
            </a:r>
            <a:r>
              <a:rPr lang="cs-CZ" dirty="0"/>
              <a:t>slov na nějakou slabiku (KO-</a:t>
            </a:r>
            <a:r>
              <a:rPr lang="cs-CZ" dirty="0" err="1"/>
              <a:t>lo</a:t>
            </a:r>
            <a:r>
              <a:rPr lang="cs-CZ" dirty="0"/>
              <a:t>, KO-</a:t>
            </a:r>
            <a:r>
              <a:rPr lang="cs-CZ" dirty="0" err="1"/>
              <a:t>pačky</a:t>
            </a:r>
            <a:r>
              <a:rPr lang="cs-CZ" dirty="0"/>
              <a:t>, KO-</a:t>
            </a:r>
            <a:r>
              <a:rPr lang="cs-CZ" dirty="0" err="1"/>
              <a:t>loběžka</a:t>
            </a:r>
            <a:r>
              <a:rPr lang="cs-CZ" dirty="0"/>
              <a:t>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3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Aktivity k procvičování kognitivních schopností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chápat </a:t>
            </a:r>
            <a:r>
              <a:rPr lang="cs-CZ" dirty="0"/>
              <a:t>jednoduché pojmy související s časem (včera-dnes-zítra, ráno-poledne-večer) </a:t>
            </a:r>
            <a:endParaRPr lang="cs-CZ" dirty="0" smtClean="0"/>
          </a:p>
          <a:p>
            <a:r>
              <a:rPr lang="cs-CZ" dirty="0" smtClean="0"/>
              <a:t>řadit </a:t>
            </a:r>
            <a:r>
              <a:rPr lang="cs-CZ" dirty="0"/>
              <a:t>události chronologicky podle děje</a:t>
            </a:r>
          </a:p>
          <a:p>
            <a:r>
              <a:rPr lang="cs-CZ" dirty="0" smtClean="0"/>
              <a:t>třídit </a:t>
            </a:r>
            <a:r>
              <a:rPr lang="cs-CZ" dirty="0"/>
              <a:t>věci podle velikosti, délky, množství, druhu (větší – menší; stůl - židle - postel x jablko)</a:t>
            </a:r>
          </a:p>
          <a:p>
            <a:r>
              <a:rPr lang="cs-CZ" dirty="0" smtClean="0"/>
              <a:t>sčítat </a:t>
            </a:r>
            <a:r>
              <a:rPr lang="cs-CZ" dirty="0"/>
              <a:t>a odčítat do 5 (přidávat a ubírat z množství věcí)</a:t>
            </a:r>
          </a:p>
          <a:p>
            <a:r>
              <a:rPr lang="cs-CZ" dirty="0" smtClean="0"/>
              <a:t>ukázat </a:t>
            </a:r>
            <a:r>
              <a:rPr lang="cs-CZ" dirty="0"/>
              <a:t>správný počet na prstech či vybrat z hromádky předmětů požadovaný </a:t>
            </a:r>
            <a:r>
              <a:rPr lang="cs-CZ" dirty="0" smtClean="0"/>
              <a:t>počet</a:t>
            </a:r>
            <a:endParaRPr lang="cs-CZ" dirty="0"/>
          </a:p>
          <a:p>
            <a:r>
              <a:rPr lang="cs-CZ" dirty="0" smtClean="0"/>
              <a:t>zapamatovat </a:t>
            </a:r>
            <a:r>
              <a:rPr lang="cs-CZ" dirty="0"/>
              <a:t>si větu o osmi slovech a doslova ji zopakovat</a:t>
            </a:r>
          </a:p>
          <a:p>
            <a:r>
              <a:rPr lang="cs-CZ" dirty="0" smtClean="0"/>
              <a:t>udělat </a:t>
            </a:r>
            <a:r>
              <a:rPr lang="cs-CZ" dirty="0"/>
              <a:t>podle tří najednou vydaných pokynů danou věc provést (například "Jdi do kuchyně, vezmi tam hrneček a přines mi ho.")</a:t>
            </a:r>
          </a:p>
          <a:p>
            <a:r>
              <a:rPr lang="cs-CZ" dirty="0" smtClean="0"/>
              <a:t>umět </a:t>
            </a:r>
            <a:r>
              <a:rPr lang="cs-CZ" dirty="0"/>
              <a:t>zpaměti krátké básničky a písničky, popřípadě vyprávět vtipy či hádanky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99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Řeč</a:t>
            </a:r>
            <a:endParaRPr lang="cs-CZ" b="1" dirty="0"/>
          </a:p>
          <a:p>
            <a:r>
              <a:rPr lang="cs-CZ" dirty="0" smtClean="0"/>
              <a:t>správná výslovnost všech hlásek, </a:t>
            </a:r>
            <a:r>
              <a:rPr lang="cs-CZ" dirty="0"/>
              <a:t>toleruje se nesprávná výslovnost R,Ř</a:t>
            </a:r>
          </a:p>
          <a:p>
            <a:r>
              <a:rPr lang="cs-CZ" dirty="0" smtClean="0"/>
              <a:t>v </a:t>
            </a:r>
            <a:r>
              <a:rPr lang="cs-CZ" dirty="0"/>
              <a:t>krátkosti (6 - 7 větami) plynule </a:t>
            </a:r>
            <a:r>
              <a:rPr lang="cs-CZ" dirty="0" smtClean="0"/>
              <a:t>vypráví </a:t>
            </a:r>
            <a:r>
              <a:rPr lang="cs-CZ" dirty="0"/>
              <a:t>o rodině, zájmech či trávení volného času</a:t>
            </a:r>
          </a:p>
          <a:p>
            <a:r>
              <a:rPr lang="cs-CZ" dirty="0" smtClean="0"/>
              <a:t>má </a:t>
            </a:r>
            <a:r>
              <a:rPr lang="cs-CZ" dirty="0"/>
              <a:t>bohatou slovní zásobu a </a:t>
            </a:r>
            <a:r>
              <a:rPr lang="cs-CZ" dirty="0" smtClean="0"/>
              <a:t>zvládá </a:t>
            </a:r>
            <a:r>
              <a:rPr lang="cs-CZ" dirty="0"/>
              <a:t>i gramatické jevy řeči - správně skloňovat podstatná jména, a časovat slovesa</a:t>
            </a:r>
          </a:p>
          <a:p>
            <a:r>
              <a:rPr lang="cs-CZ" dirty="0" smtClean="0"/>
              <a:t>skládá </a:t>
            </a:r>
            <a:r>
              <a:rPr lang="cs-CZ" dirty="0"/>
              <a:t>slova ve větě ve správném pořadí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15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Sociálně-emoční zralost a připravenost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autoritou </a:t>
            </a:r>
            <a:r>
              <a:rPr lang="cs-CZ" dirty="0"/>
              <a:t>se stává učitel/</a:t>
            </a:r>
            <a:r>
              <a:rPr lang="cs-CZ" dirty="0" err="1"/>
              <a:t>ka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velkou </a:t>
            </a:r>
            <a:r>
              <a:rPr lang="cs-CZ" dirty="0"/>
              <a:t>část dne trávit ve skupině vrstevníků mimo domov a bez přítomnosti rodičů</a:t>
            </a:r>
          </a:p>
          <a:p>
            <a:r>
              <a:rPr lang="cs-CZ" dirty="0" smtClean="0"/>
              <a:t>vykat </a:t>
            </a:r>
            <a:r>
              <a:rPr lang="cs-CZ" dirty="0"/>
              <a:t>dospělým, pozdravit při setkání, </a:t>
            </a:r>
            <a:r>
              <a:rPr lang="cs-CZ" dirty="0" smtClean="0"/>
              <a:t>poprosit, </a:t>
            </a:r>
            <a:r>
              <a:rPr lang="cs-CZ" dirty="0"/>
              <a:t>poděkovat</a:t>
            </a:r>
          </a:p>
          <a:p>
            <a:r>
              <a:rPr lang="cs-CZ" dirty="0" smtClean="0"/>
              <a:t>umět </a:t>
            </a:r>
            <a:r>
              <a:rPr lang="cs-CZ" dirty="0"/>
              <a:t>se obléknout bez cizí pomoci, obout si boty a zavázat </a:t>
            </a:r>
            <a:r>
              <a:rPr lang="cs-CZ" dirty="0" smtClean="0"/>
              <a:t>tkaničky</a:t>
            </a:r>
            <a:endParaRPr lang="cs-CZ" dirty="0"/>
          </a:p>
          <a:p>
            <a:r>
              <a:rPr lang="cs-CZ" dirty="0" smtClean="0"/>
              <a:t>být </a:t>
            </a:r>
            <a:r>
              <a:rPr lang="cs-CZ" dirty="0"/>
              <a:t>schopné se podřídit formě práce ve skupině, plnit požadavky skupiny a kooperovat </a:t>
            </a:r>
            <a:endParaRPr lang="cs-CZ" dirty="0" smtClean="0"/>
          </a:p>
          <a:p>
            <a:r>
              <a:rPr lang="cs-CZ" dirty="0" smtClean="0"/>
              <a:t>osvojení </a:t>
            </a:r>
            <a:r>
              <a:rPr lang="cs-CZ" dirty="0"/>
              <a:t>hygienických </a:t>
            </a:r>
            <a:r>
              <a:rPr lang="cs-CZ" dirty="0" smtClean="0"/>
              <a:t>návyků </a:t>
            </a:r>
          </a:p>
          <a:p>
            <a:r>
              <a:rPr lang="cs-CZ" dirty="0" smtClean="0"/>
              <a:t>nereagovat </a:t>
            </a:r>
            <a:r>
              <a:rPr lang="cs-CZ" dirty="0"/>
              <a:t> na nezdar či nespravedlnost impulsivním výbuchem nebo pláčem</a:t>
            </a:r>
          </a:p>
          <a:p>
            <a:r>
              <a:rPr lang="cs-CZ" dirty="0" smtClean="0"/>
              <a:t>rozhořčení </a:t>
            </a:r>
            <a:r>
              <a:rPr lang="cs-CZ" dirty="0"/>
              <a:t>ventilovat spíše slovními výlevy než záchvaty vzteku nebo tělesným </a:t>
            </a:r>
            <a:r>
              <a:rPr lang="cs-CZ" dirty="0" smtClean="0"/>
              <a:t>násilím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115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716</Words>
  <Application>Microsoft Office PowerPoint</Application>
  <PresentationFormat>Širokoúhlá obrazovka</PresentationFormat>
  <Paragraphs>92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Školní zralost a připravenost na školu</vt:lpstr>
      <vt:lpstr>Prezentace aplikace PowerPoint</vt:lpstr>
      <vt:lpstr>Tělesná zralost a motorika</vt:lpstr>
      <vt:lpstr>Kognitivní schopnosti</vt:lpstr>
      <vt:lpstr>Aktivity k procvičování zrakového vnímání</vt:lpstr>
      <vt:lpstr>Aktivity k procvičování sluchového vnímání</vt:lpstr>
      <vt:lpstr>Aktivity k procvičování kognitivních schopností</vt:lpstr>
      <vt:lpstr>Prezentace aplikace PowerPoint</vt:lpstr>
      <vt:lpstr>Sociálně-emoční zralost a připravenost</vt:lpstr>
      <vt:lpstr>Prezentace aplikace PowerPoint</vt:lpstr>
      <vt:lpstr>Rizika nesprávného zařazení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zralost</dc:title>
  <dc:creator>Myšková Lucie</dc:creator>
  <cp:lastModifiedBy>Lenka Mühlbergerová</cp:lastModifiedBy>
  <cp:revision>11</cp:revision>
  <dcterms:created xsi:type="dcterms:W3CDTF">2020-06-23T06:58:43Z</dcterms:created>
  <dcterms:modified xsi:type="dcterms:W3CDTF">2020-06-23T10:16:37Z</dcterms:modified>
</cp:coreProperties>
</file>