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22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70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71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5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06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673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2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2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754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78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926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232CA-4EB3-4C23-A34F-FE2067DAF619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453CA-46F8-43E7-B7A7-996E797FE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40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697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2) ŽADATEL SE NA ÚZEMÍ ČR SKUTEČNĚ </a:t>
            </a:r>
            <a:r>
              <a:rPr lang="cs-CZ" u="sng" dirty="0" smtClean="0"/>
              <a:t>ZDRŽUJE</a:t>
            </a:r>
          </a:p>
          <a:p>
            <a:r>
              <a:rPr lang="cs-CZ" u="sng" dirty="0"/>
              <a:t>3) TRESTNÍ </a:t>
            </a:r>
            <a:r>
              <a:rPr lang="cs-CZ" u="sng" dirty="0" smtClean="0"/>
              <a:t>BEZÚHONNOST</a:t>
            </a:r>
          </a:p>
          <a:p>
            <a:r>
              <a:rPr lang="cs-CZ" u="sng" dirty="0"/>
              <a:t>4) ZNALOST ČESKÉHO </a:t>
            </a:r>
            <a:r>
              <a:rPr lang="cs-CZ" u="sng" dirty="0" smtClean="0"/>
              <a:t>JAZYKA</a:t>
            </a:r>
          </a:p>
          <a:p>
            <a:r>
              <a:rPr lang="cs-CZ" u="sng" dirty="0"/>
              <a:t>5) ZNALOST ČESKÝCH </a:t>
            </a:r>
            <a:r>
              <a:rPr lang="cs-CZ" u="sng" dirty="0" smtClean="0"/>
              <a:t>REÁLIÍ</a:t>
            </a:r>
          </a:p>
          <a:p>
            <a:r>
              <a:rPr lang="cs-CZ" u="sng" dirty="0"/>
              <a:t>6) POVINNOSTI VYPLÝVAJÍCÍ Z PRÁVNÍCH </a:t>
            </a:r>
            <a:r>
              <a:rPr lang="cs-CZ" u="sng" dirty="0" smtClean="0"/>
              <a:t>PŘEDPISŮ</a:t>
            </a:r>
          </a:p>
          <a:p>
            <a:r>
              <a:rPr lang="cs-CZ" u="sng" dirty="0"/>
              <a:t>7) PROKÁZÁNÍ VÝŠE A ZDROJE </a:t>
            </a:r>
            <a:r>
              <a:rPr lang="cs-CZ" u="sng" dirty="0" smtClean="0"/>
              <a:t>PŘÍJMŮ</a:t>
            </a:r>
          </a:p>
          <a:p>
            <a:r>
              <a:rPr lang="cs-CZ" u="sng" dirty="0"/>
              <a:t>8) NEZATĚŽOVÁNÍ SYSTÉMU STÁTNÍ SOCIÁLNÍ PODPORY NEBO SYSTÉMU POMOCI V HMOTNÉ NOUZ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388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Občanství EU se automaticky uděluje každému, kdo je státním příslušníkem kterékoliv ze zemí Unie. Některá práva a výhody vyplývají občanům z vnitrostátních právních předpisů, a mohou se proto v jednotlivých zemích lišit. Další práva jsou dána právním řádem EU, a jsou proto stejná ve všech zemích Unie. Tato práva EU se týkají každodenního života – od nakupování a řízení automobilu až po zdravotní péči a rodinné či příbuzenské otázky.</a:t>
            </a:r>
          </a:p>
          <a:p>
            <a:r>
              <a:rPr lang="cs-CZ" dirty="0"/>
              <a:t>Jako občan EU máte právo žít a pohybovat se v rámci Unie, aniž byste byli diskriminováni na základě státní příslušnosti. Kromě toho můžete využít větší ochrany spotřebitelů, než existuje ve vaší domovské zemi. A dále máte za předpokladu, že splníte určité požadavky, přístup ke zdravotní péči kdekoli v Unii.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30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Občan obce:</a:t>
            </a:r>
          </a:p>
          <a:p>
            <a:r>
              <a:rPr lang="cs-CZ" dirty="0"/>
              <a:t>Občany obce jsou </a:t>
            </a:r>
            <a:r>
              <a:rPr lang="cs-CZ" b="1" dirty="0"/>
              <a:t>všechny fyzické osoby</a:t>
            </a:r>
            <a:r>
              <a:rPr lang="cs-CZ" dirty="0"/>
              <a:t>, které jsou </a:t>
            </a:r>
            <a:r>
              <a:rPr lang="cs-CZ" b="1" dirty="0"/>
              <a:t>státními občany ČR </a:t>
            </a:r>
            <a:r>
              <a:rPr lang="cs-CZ" dirty="0"/>
              <a:t>a jsou v obci hlášeny k trvalému pobytu. Občan může mít jen jedno místo trvalého pobytu.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52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Občané obce </a:t>
            </a:r>
            <a:r>
              <a:rPr lang="cs-CZ" dirty="0"/>
              <a:t>starší 18 let mají </a:t>
            </a:r>
            <a:r>
              <a:rPr lang="cs-CZ" b="1" dirty="0"/>
              <a:t>právo: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volit a být voleni do zastupitelstva obce</a:t>
            </a:r>
          </a:p>
          <a:p>
            <a:pPr lvl="0"/>
            <a:r>
              <a:rPr lang="cs-CZ" dirty="0"/>
              <a:t>hlasovat v místním referendu</a:t>
            </a:r>
          </a:p>
          <a:p>
            <a:pPr lvl="0"/>
            <a:r>
              <a:rPr lang="cs-CZ" dirty="0"/>
              <a:t>vyjadřovat na zasedání zastupitelstva obce v souladu s jednacím řádem svá stanoviska k projednávaným věcem</a:t>
            </a:r>
          </a:p>
          <a:p>
            <a:pPr lvl="0"/>
            <a:r>
              <a:rPr lang="cs-CZ" dirty="0"/>
              <a:t>vyjadřovat se k návrhu rozpočtu a k závěrečnému účtu obce za uplynulý kalendářní rok, a to buď písemně ve stanovené lhůtě, nebo ústně na zasedání zastupitelstva obce</a:t>
            </a:r>
          </a:p>
          <a:p>
            <a:pPr lvl="0"/>
            <a:r>
              <a:rPr lang="cs-CZ" dirty="0"/>
              <a:t>nahlížet do rozpočtu obce a do jejího závěrečného účtu za uplynulý kalendářní rok, do usnesení a zápisů z jednání zastupitelstva obce, do usnesení rady obce, výborů zastupitelstva obce a komisí rady obce a pořizovat si z nich výpisy</a:t>
            </a:r>
          </a:p>
          <a:p>
            <a:pPr lvl="0"/>
            <a:r>
              <a:rPr lang="cs-CZ" dirty="0"/>
              <a:t>požadovat projednání určité záležitosti v samostatné působnosti obce radou obce nebo zastupitelstvem obce; je-li žádost podepsána nejméně 0,5 %občanů </a:t>
            </a:r>
            <a:r>
              <a:rPr lang="cs-CZ" dirty="0" smtClean="0"/>
              <a:t>obce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61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PRÁVO OBRACET SE NA OBECNÍ ORGÁNY SE ŽÁDOSTMI, PODNĚTY A PŘIPOMÍNKAMI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Právo požadovat projednání záležitosti v samostatné působnosti a právo podávat podněty.</a:t>
            </a:r>
          </a:p>
          <a:p>
            <a:pPr lvl="0"/>
            <a:r>
              <a:rPr lang="cs-CZ" dirty="0"/>
              <a:t>Právo účasti na jednání obecních orgánů (zastupitelstva obce, rady obce, výborů a komisí obce).</a:t>
            </a:r>
          </a:p>
          <a:p>
            <a:pPr lvl="0"/>
            <a:r>
              <a:rPr lang="cs-CZ" dirty="0"/>
              <a:t>Právo vyjadřovat na zasedání zastupitelstva stanoviska k projednávaným věcem.</a:t>
            </a:r>
          </a:p>
          <a:p>
            <a:pPr lvl="0"/>
            <a:r>
              <a:rPr lang="cs-CZ" dirty="0"/>
              <a:t>Svolat místní referendum.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300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KONTROLA ČINNOSTI OBCE, MOŽNOSTI OBČANA OBCE K OCHRANĚ PRÁV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Podávání podnětů, stížností, účast v řízeních.</a:t>
            </a:r>
          </a:p>
          <a:p>
            <a:pPr lvl="0"/>
            <a:r>
              <a:rPr lang="cs-CZ" dirty="0"/>
              <a:t>Právo podat podnět veřejnému ochránci práv.</a:t>
            </a:r>
          </a:p>
          <a:p>
            <a:pPr lvl="0"/>
            <a:r>
              <a:rPr lang="cs-CZ" dirty="0"/>
              <a:t>Účast veřejnosti ve správních řízeních.</a:t>
            </a:r>
          </a:p>
          <a:p>
            <a:pPr lvl="0"/>
            <a:r>
              <a:rPr lang="cs-CZ" dirty="0"/>
              <a:t>Možnosti občana obce domáhat se kontroly postupu obce.</a:t>
            </a:r>
          </a:p>
          <a:p>
            <a:pPr lvl="0"/>
            <a:r>
              <a:rPr lang="cs-CZ" dirty="0"/>
              <a:t>Petiční právo</a:t>
            </a:r>
          </a:p>
          <a:p>
            <a:pPr lvl="0"/>
            <a:r>
              <a:rPr lang="cs-CZ" dirty="0"/>
              <a:t>Právo občanů na informace o činnostech obce.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71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PRÁVO OBČANA NA INFORMACE O ČINNOSTI OBCE: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Svobodný přístup k informacím o činnosti obce podle zákona o obcích.</a:t>
            </a:r>
          </a:p>
          <a:p>
            <a:pPr lvl="0"/>
            <a:r>
              <a:rPr lang="cs-CZ" dirty="0"/>
              <a:t>Nárok na povinné a dobrovolné zveřejňování informací obce.</a:t>
            </a:r>
          </a:p>
          <a:p>
            <a:pPr lvl="0"/>
            <a:r>
              <a:rPr lang="cs-CZ" dirty="0"/>
              <a:t>Získávání informací na základě žádostí.</a:t>
            </a:r>
          </a:p>
          <a:p>
            <a:pPr lvl="0"/>
            <a:r>
              <a:rPr lang="cs-CZ" dirty="0"/>
              <a:t>Právo nahlížet do dokumentů obce.</a:t>
            </a:r>
          </a:p>
          <a:p>
            <a:pPr lvl="0"/>
            <a:r>
              <a:rPr lang="cs-CZ" dirty="0"/>
              <a:t>Nahlížet do usnesení a zápisů ze zasedání zastupitelstva a schůze rady obce.</a:t>
            </a:r>
          </a:p>
          <a:p>
            <a:pPr lvl="0"/>
            <a:r>
              <a:rPr lang="cs-CZ" dirty="0"/>
              <a:t>Zveřejňování způsobem umožňujícím dálkový přístup.</a:t>
            </a:r>
          </a:p>
          <a:p>
            <a:pPr lvl="0"/>
            <a:r>
              <a:rPr lang="cs-CZ" dirty="0"/>
              <a:t>Právo na informace o životním prostředí.</a:t>
            </a:r>
          </a:p>
          <a:p>
            <a:pPr lvl="0"/>
            <a:r>
              <a:rPr lang="cs-CZ" dirty="0"/>
              <a:t>Přístup k informacím o územním plánování.</a:t>
            </a:r>
          </a:p>
          <a:p>
            <a:pPr lvl="0"/>
            <a:r>
              <a:rPr lang="cs-CZ" dirty="0"/>
              <a:t>Přístup k informacím o právnických osobách s účastí obce.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94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cap="all" dirty="0"/>
              <a:t>ZPŮSOBY NABÝVÁNÍ STÁTNÍHO OBČANSTVÍ ČR</a:t>
            </a:r>
          </a:p>
          <a:p>
            <a:r>
              <a:rPr lang="cs-CZ" dirty="0"/>
              <a:t>Zákon umožňuje existenci dvojího (či vícerého) státního občanství.</a:t>
            </a:r>
          </a:p>
          <a:p>
            <a:r>
              <a:rPr lang="cs-CZ" dirty="0"/>
              <a:t>Základními způsoby nabývání státního občanství ČR jsou </a:t>
            </a:r>
            <a:r>
              <a:rPr lang="cs-CZ" b="1" dirty="0"/>
              <a:t>narození a udělení</a:t>
            </a:r>
            <a:r>
              <a:rPr lang="cs-CZ" dirty="0"/>
              <a:t>. Narozením nabývá dítě státní občanství ČR, je-li aspoň jeden rodič státním občanem České republiky. Udělením mají možnost nabýt státní občanství ČR státní občané cizího státu nebo osoby bez státního občanství s povoleným trvalým pobytem na území České republiky.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388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Žádost o státní občanství ČR</a:t>
            </a:r>
          </a:p>
          <a:p>
            <a:r>
              <a:rPr lang="cs-CZ" u="sng" dirty="0"/>
              <a:t>1) ŽADATEL MÁ NA ÚZEMÍ ČR POVOLEN TRVALÝ POBYT</a:t>
            </a:r>
            <a:endParaRPr lang="cs-CZ" dirty="0"/>
          </a:p>
          <a:p>
            <a:r>
              <a:rPr lang="cs-CZ" dirty="0"/>
              <a:t>- není občan státu EU</a:t>
            </a:r>
            <a:r>
              <a:rPr lang="cs-CZ" b="1" baseline="30000" dirty="0"/>
              <a:t>1</a:t>
            </a:r>
            <a:r>
              <a:rPr lang="cs-CZ" dirty="0"/>
              <a:t>   →   trvalý pobyt nepřetržitě po dobu alespoň 5 let (započítává se zde i doba jakéhokoliv oprávněného pobytu na území ČR před dosažením 18 let věku)</a:t>
            </a:r>
          </a:p>
          <a:p>
            <a:r>
              <a:rPr lang="cs-CZ" dirty="0"/>
              <a:t>- je občan státu EU   →   trvalý pobyt nepřetržitě po dobu alespoň 3 let (započítává se zde i doba jakéhokoliv oprávněného pobytu na území ČR před dosažením 18 let věku)</a:t>
            </a:r>
          </a:p>
          <a:p>
            <a:r>
              <a:rPr lang="cs-CZ" dirty="0"/>
              <a:t>- nebo má povolen trvalý pobyt po dobu, která společně s bezprostředně předcházejícím oprávněným pobytem na území České republiky dosahuje alespoň 10 </a:t>
            </a:r>
            <a:r>
              <a:rPr lang="cs-CZ" dirty="0" smtClean="0"/>
              <a:t>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150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i="1" dirty="0" smtClean="0"/>
              <a:t>Možné důvody pro prominutí podmínky 1:</a:t>
            </a:r>
            <a:r>
              <a:rPr lang="cs-CZ" dirty="0" smtClean="0"/>
              <a:t>Žadatel má na území České republiky povolen trvalý pobyt a</a:t>
            </a:r>
          </a:p>
          <a:p>
            <a:r>
              <a:rPr lang="cs-CZ" dirty="0" smtClean="0"/>
              <a:t>- narodil se na území České republiky,</a:t>
            </a:r>
            <a:br>
              <a:rPr lang="cs-CZ" dirty="0" smtClean="0"/>
            </a:br>
            <a:r>
              <a:rPr lang="cs-CZ" i="1" dirty="0" smtClean="0"/>
              <a:t>nebo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byl státním občanem České republiky nebo České socialistické republiky, popřípadě do roku 1968 státním občanem Československé republiky nebo Československé socialistické republiky,</a:t>
            </a:r>
            <a:br>
              <a:rPr lang="cs-CZ" dirty="0" smtClean="0"/>
            </a:br>
            <a:r>
              <a:rPr lang="cs-CZ" i="1" dirty="0" smtClean="0"/>
              <a:t>nebo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alespoň jeden z jeho rodičů je státním občanem České republiky,</a:t>
            </a:r>
            <a:br>
              <a:rPr lang="cs-CZ" dirty="0" smtClean="0"/>
            </a:br>
            <a:r>
              <a:rPr lang="cs-CZ" i="1" dirty="0" smtClean="0"/>
              <a:t>nebo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byl po dosažení věku 18 let osvojen státním občanem České republiky,</a:t>
            </a:r>
            <a:br>
              <a:rPr lang="cs-CZ" dirty="0" smtClean="0"/>
            </a:br>
            <a:r>
              <a:rPr lang="cs-CZ" i="1" dirty="0" smtClean="0"/>
              <a:t>nebo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jeho manžel nebo registrovaný partner, se kterým žije ve společné domácnosti, je státním občanem České republiky,</a:t>
            </a:r>
            <a:br>
              <a:rPr lang="cs-CZ" dirty="0" smtClean="0"/>
            </a:br>
            <a:r>
              <a:rPr lang="cs-CZ" i="1" dirty="0" smtClean="0"/>
              <a:t>nebo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má povolen trvalý pobyt na území České republiky z důvodů humanitárních, jiných důvodů hodných zvláštního zřetele, nebo pokud je jeho pobyt na území v zájmu České republiky,</a:t>
            </a:r>
            <a:br>
              <a:rPr lang="cs-CZ" dirty="0" smtClean="0"/>
            </a:br>
            <a:r>
              <a:rPr lang="cs-CZ" i="1" dirty="0" smtClean="0"/>
              <a:t>nebo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je ke dni podání žádosti mladší 18 let</a:t>
            </a:r>
            <a:br>
              <a:rPr lang="cs-CZ" dirty="0" smtClean="0"/>
            </a:br>
            <a:r>
              <a:rPr lang="cs-CZ" i="1" dirty="0" smtClean="0"/>
              <a:t>nebo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je osobou bez státního občanství nebo mu byla na území České republiky udělena mezinárodní ochrana formou azylu, pokud platnost rozhodnutí o udělení této formy mezinárodní ochrany trvá.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4830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934</Words>
  <Application>Microsoft Office PowerPoint</Application>
  <PresentationFormat>Širokoúhlá obrazovka</PresentationFormat>
  <Paragraphs>57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Prezentace aplikace PowerPoint</vt:lpstr>
      <vt:lpstr>Občan obce</vt:lpstr>
      <vt:lpstr>Občané obce starší 18 let mají právo: </vt:lpstr>
      <vt:lpstr>PRÁVO OBRACET SE NA OBECNÍ ORGÁNY SE ŽÁDOSTMI, PODNĚTY A PŘIPOMÍNKAMI </vt:lpstr>
      <vt:lpstr>KONTROLA ČINNOSTI OBCE, MOŽNOSTI OBČANA OBCE K OCHRANĚ PRÁV </vt:lpstr>
      <vt:lpstr>PRÁVO OBČANA NA INFORMACE O ČINNOSTI OBCE: </vt:lpstr>
      <vt:lpstr>Občan ČR</vt:lpstr>
      <vt:lpstr>Občan státu</vt:lpstr>
      <vt:lpstr>Výjimky</vt:lpstr>
      <vt:lpstr>Další podmínky</vt:lpstr>
      <vt:lpstr>Občan 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Strnadová</dc:creator>
  <cp:lastModifiedBy>Iva Strnadová</cp:lastModifiedBy>
  <cp:revision>2</cp:revision>
  <dcterms:created xsi:type="dcterms:W3CDTF">2023-10-10T08:35:54Z</dcterms:created>
  <dcterms:modified xsi:type="dcterms:W3CDTF">2023-10-10T08:43:18Z</dcterms:modified>
</cp:coreProperties>
</file>