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59" r:id="rId5"/>
    <p:sldId id="258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F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3F5B4-96ED-4149-8E31-76B392FDBCA0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6F3D8-13B9-45BE-9CB9-D5F6ABA23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547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6F3D8-13B9-45BE-9CB9-D5F6ABA23EB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753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2FF8-852F-4B6F-A0D6-634FFE6DA66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FA3E-F709-4354-82ED-90356717B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65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2FF8-852F-4B6F-A0D6-634FFE6DA66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FA3E-F709-4354-82ED-90356717B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13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2FF8-852F-4B6F-A0D6-634FFE6DA66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FA3E-F709-4354-82ED-90356717B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52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2FF8-852F-4B6F-A0D6-634FFE6DA66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FA3E-F709-4354-82ED-90356717B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96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2FF8-852F-4B6F-A0D6-634FFE6DA66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FA3E-F709-4354-82ED-90356717B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67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2FF8-852F-4B6F-A0D6-634FFE6DA66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FA3E-F709-4354-82ED-90356717B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432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2FF8-852F-4B6F-A0D6-634FFE6DA66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FA3E-F709-4354-82ED-90356717B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69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2FF8-852F-4B6F-A0D6-634FFE6DA66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FA3E-F709-4354-82ED-90356717B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2FF8-852F-4B6F-A0D6-634FFE6DA66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FA3E-F709-4354-82ED-90356717B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35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2FF8-852F-4B6F-A0D6-634FFE6DA66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FA3E-F709-4354-82ED-90356717B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06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2FF8-852F-4B6F-A0D6-634FFE6DA66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FA3E-F709-4354-82ED-90356717B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05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32FF8-852F-4B6F-A0D6-634FFE6DA66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3FA3E-F709-4354-82ED-90356717B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64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POLEDNÍKY A ROVNOBĚŽKY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3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/>
          <a:lstStyle/>
          <a:p>
            <a:r>
              <a:rPr lang="cs-CZ" dirty="0" smtClean="0"/>
              <a:t>Rovnoběžky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359034" y="1723668"/>
            <a:ext cx="4608512" cy="43924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4644008" y="1556792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4644008" y="1556792"/>
            <a:ext cx="72008" cy="164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>
            <a:stCxn id="4" idx="4"/>
          </p:cNvCxnSpPr>
          <p:nvPr/>
        </p:nvCxnSpPr>
        <p:spPr>
          <a:xfrm flipH="1">
            <a:off x="4584150" y="6116156"/>
            <a:ext cx="79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4413720" y="6022426"/>
            <a:ext cx="266292" cy="91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4471918" y="6116156"/>
            <a:ext cx="149896" cy="61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>
            <a:stCxn id="4" idx="2"/>
            <a:endCxn id="4" idx="6"/>
          </p:cNvCxnSpPr>
          <p:nvPr/>
        </p:nvCxnSpPr>
        <p:spPr>
          <a:xfrm>
            <a:off x="2359034" y="3919912"/>
            <a:ext cx="460851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 flipV="1">
            <a:off x="4663289" y="1601724"/>
            <a:ext cx="0" cy="2315562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>
            <a:off x="4663290" y="3917286"/>
            <a:ext cx="0" cy="2260166"/>
          </a:xfrm>
          <a:prstGeom prst="straightConnector1">
            <a:avLst/>
          </a:prstGeom>
          <a:ln w="7620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4826884" y="2796273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C000"/>
                </a:solidFill>
              </a:rPr>
              <a:t>SEVERNÍ POLOKOULE, </a:t>
            </a:r>
          </a:p>
          <a:p>
            <a:r>
              <a:rPr lang="cs-CZ" b="1" dirty="0" smtClean="0">
                <a:solidFill>
                  <a:srgbClr val="FFC000"/>
                </a:solidFill>
              </a:rPr>
              <a:t>severní šířka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2771800" y="4365104"/>
            <a:ext cx="1641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JIŽNÍ POLOKOULE, jižní šířka</a:t>
            </a:r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2896526" y="2759505"/>
            <a:ext cx="15753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C000"/>
                </a:solidFill>
              </a:rPr>
              <a:t>SEVERNÍ POLOKOULE, severní šířka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4782136" y="4365103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JIŽNÍ POLOKOULE, jižní šířka</a:t>
            </a:r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9" name="Přímá spojnice 68"/>
          <p:cNvCxnSpPr/>
          <p:nvPr/>
        </p:nvCxnSpPr>
        <p:spPr>
          <a:xfrm>
            <a:off x="2483768" y="3082670"/>
            <a:ext cx="4278382" cy="367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>
            <a:stCxn id="4" idx="1"/>
            <a:endCxn id="4" idx="7"/>
          </p:cNvCxnSpPr>
          <p:nvPr/>
        </p:nvCxnSpPr>
        <p:spPr>
          <a:xfrm>
            <a:off x="3033935" y="2366933"/>
            <a:ext cx="32587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73"/>
          <p:cNvCxnSpPr/>
          <p:nvPr/>
        </p:nvCxnSpPr>
        <p:spPr>
          <a:xfrm>
            <a:off x="3592760" y="1988840"/>
            <a:ext cx="22033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78"/>
          <p:cNvCxnSpPr/>
          <p:nvPr/>
        </p:nvCxnSpPr>
        <p:spPr>
          <a:xfrm>
            <a:off x="2483768" y="4688269"/>
            <a:ext cx="427838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>
            <a:stCxn id="4" idx="3"/>
            <a:endCxn id="4" idx="5"/>
          </p:cNvCxnSpPr>
          <p:nvPr/>
        </p:nvCxnSpPr>
        <p:spPr>
          <a:xfrm>
            <a:off x="3033935" y="5472891"/>
            <a:ext cx="32587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ovéPole 82"/>
          <p:cNvSpPr txBox="1"/>
          <p:nvPr/>
        </p:nvSpPr>
        <p:spPr>
          <a:xfrm>
            <a:off x="4190071" y="1115452"/>
            <a:ext cx="1289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SEVERNÍ PÓL</a:t>
            </a:r>
            <a:endParaRPr lang="cs-CZ" sz="1600" b="1" dirty="0"/>
          </a:p>
        </p:txBody>
      </p:sp>
      <p:sp>
        <p:nvSpPr>
          <p:cNvPr id="84" name="TextovéPole 83"/>
          <p:cNvSpPr txBox="1"/>
          <p:nvPr/>
        </p:nvSpPr>
        <p:spPr>
          <a:xfrm>
            <a:off x="4190071" y="6177452"/>
            <a:ext cx="1102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JIŽNÍ PÓL</a:t>
            </a:r>
            <a:endParaRPr lang="cs-CZ" sz="1600" b="1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7096502" y="3735246"/>
            <a:ext cx="857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ROVNÍK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50668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/>
          <a:lstStyle/>
          <a:p>
            <a:r>
              <a:rPr lang="cs-CZ" dirty="0" smtClean="0"/>
              <a:t>OBRATNÍKY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90411" y="1484783"/>
            <a:ext cx="5306353" cy="482453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067944" y="847020"/>
            <a:ext cx="916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Severní pól 90 ⁰ severní šířky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23928" y="5661248"/>
            <a:ext cx="1405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Jižní pól</a:t>
            </a:r>
          </a:p>
          <a:p>
            <a:pPr algn="ctr"/>
            <a:r>
              <a:rPr lang="cs-CZ" b="1" dirty="0" smtClean="0"/>
              <a:t> 90⁰ jižní šířky</a:t>
            </a:r>
            <a:endParaRPr lang="cs-CZ" b="1" dirty="0"/>
          </a:p>
        </p:txBody>
      </p:sp>
      <p:cxnSp>
        <p:nvCxnSpPr>
          <p:cNvPr id="8" name="Přímá spojnice 7"/>
          <p:cNvCxnSpPr>
            <a:stCxn id="4" idx="2"/>
            <a:endCxn id="4" idx="6"/>
          </p:cNvCxnSpPr>
          <p:nvPr/>
        </p:nvCxnSpPr>
        <p:spPr>
          <a:xfrm>
            <a:off x="1890411" y="3897051"/>
            <a:ext cx="530635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7524328" y="3897052"/>
            <a:ext cx="1514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Rovník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0⁰ zeměpisné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šířky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1979711" y="3211697"/>
            <a:ext cx="5127754" cy="0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1979711" y="4509120"/>
            <a:ext cx="5127754" cy="0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386723" y="2564904"/>
            <a:ext cx="1566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Obratník Raka</a:t>
            </a:r>
          </a:p>
          <a:p>
            <a:pPr algn="ctr"/>
            <a:r>
              <a:rPr lang="cs-CZ" b="1" dirty="0" smtClean="0">
                <a:solidFill>
                  <a:srgbClr val="0070C0"/>
                </a:solidFill>
              </a:rPr>
              <a:t>23,5⁰ severní šířky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4828" y="4342863"/>
            <a:ext cx="1969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Obratník Kozoroha</a:t>
            </a:r>
          </a:p>
          <a:p>
            <a:pPr algn="ctr"/>
            <a:r>
              <a:rPr lang="cs-CZ" b="1" dirty="0" smtClean="0">
                <a:solidFill>
                  <a:srgbClr val="0070C0"/>
                </a:solidFill>
              </a:rPr>
              <a:t>23,5⁰ </a:t>
            </a:r>
          </a:p>
          <a:p>
            <a:pPr algn="ctr"/>
            <a:r>
              <a:rPr lang="cs-CZ" b="1" dirty="0" smtClean="0">
                <a:solidFill>
                  <a:srgbClr val="0070C0"/>
                </a:solidFill>
              </a:rPr>
              <a:t>jižní šířky</a:t>
            </a: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72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78098"/>
          </a:xfrm>
        </p:spPr>
        <p:txBody>
          <a:bodyPr/>
          <a:lstStyle/>
          <a:p>
            <a:r>
              <a:rPr lang="cs-CZ" dirty="0" smtClean="0"/>
              <a:t>POLÁRNÍ KRUHY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051720" y="1556792"/>
            <a:ext cx="5256584" cy="468052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167652" y="891319"/>
            <a:ext cx="1024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Severní pól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21658" y="5914146"/>
            <a:ext cx="916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Jižní pól</a:t>
            </a:r>
            <a:endParaRPr lang="cs-CZ" b="1" dirty="0"/>
          </a:p>
        </p:txBody>
      </p:sp>
      <p:cxnSp>
        <p:nvCxnSpPr>
          <p:cNvPr id="8" name="Přímá spojnice 7"/>
          <p:cNvCxnSpPr>
            <a:stCxn id="4" idx="2"/>
            <a:endCxn id="4" idx="6"/>
          </p:cNvCxnSpPr>
          <p:nvPr/>
        </p:nvCxnSpPr>
        <p:spPr>
          <a:xfrm>
            <a:off x="2051720" y="3897052"/>
            <a:ext cx="525658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7524328" y="37890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Rovník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 flipV="1">
            <a:off x="3347864" y="1916832"/>
            <a:ext cx="2664296" cy="36004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3203848" y="5680872"/>
            <a:ext cx="3240360" cy="72008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6444208" y="1629670"/>
            <a:ext cx="2114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Severní polární kruh</a:t>
            </a:r>
          </a:p>
          <a:p>
            <a:r>
              <a:rPr lang="cs-CZ" b="1" dirty="0" smtClean="0"/>
              <a:t>66,5⁰ severní šířky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732240" y="5680872"/>
            <a:ext cx="1826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Jižní polární kruh</a:t>
            </a:r>
          </a:p>
          <a:p>
            <a:r>
              <a:rPr lang="cs-CZ" b="1" dirty="0" smtClean="0"/>
              <a:t>66,5⁰ jižní šířky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25882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1480" y="96594"/>
            <a:ext cx="8192968" cy="992628"/>
          </a:xfrm>
        </p:spPr>
        <p:txBody>
          <a:bodyPr/>
          <a:lstStyle/>
          <a:p>
            <a:r>
              <a:rPr lang="cs-CZ" dirty="0" smtClean="0"/>
              <a:t>Poledníky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339752" y="1649047"/>
            <a:ext cx="4464496" cy="40324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Volný tvar 4"/>
          <p:cNvSpPr/>
          <p:nvPr/>
        </p:nvSpPr>
        <p:spPr>
          <a:xfrm>
            <a:off x="4526281" y="1662546"/>
            <a:ext cx="45719" cy="4018950"/>
          </a:xfrm>
          <a:custGeom>
            <a:avLst/>
            <a:gdLst>
              <a:gd name="connsiteX0" fmla="*/ 41564 w 41564"/>
              <a:gd name="connsiteY0" fmla="*/ 0 h 4031673"/>
              <a:gd name="connsiteX1" fmla="*/ 0 w 41564"/>
              <a:gd name="connsiteY1" fmla="*/ 4031673 h 4031673"/>
              <a:gd name="connsiteX2" fmla="*/ 41564 w 41564"/>
              <a:gd name="connsiteY2" fmla="*/ 0 h 403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64" h="4031673">
                <a:moveTo>
                  <a:pt x="41564" y="0"/>
                </a:moveTo>
                <a:cubicBezTo>
                  <a:pt x="41564" y="0"/>
                  <a:pt x="0" y="4029364"/>
                  <a:pt x="0" y="4031673"/>
                </a:cubicBezTo>
                <a:cubicBezTo>
                  <a:pt x="0" y="4033982"/>
                  <a:pt x="41564" y="0"/>
                  <a:pt x="41564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3779912" y="1649047"/>
            <a:ext cx="1584176" cy="40324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3131840" y="1692425"/>
            <a:ext cx="2880320" cy="3989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>
            <a:stCxn id="10" idx="0"/>
            <a:endCxn id="9" idx="4"/>
          </p:cNvCxnSpPr>
          <p:nvPr/>
        </p:nvCxnSpPr>
        <p:spPr>
          <a:xfrm>
            <a:off x="4572000" y="1692425"/>
            <a:ext cx="0" cy="398907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endCxn id="4" idx="6"/>
          </p:cNvCxnSpPr>
          <p:nvPr/>
        </p:nvCxnSpPr>
        <p:spPr>
          <a:xfrm>
            <a:off x="4572000" y="3665271"/>
            <a:ext cx="223224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4" idx="2"/>
          </p:cNvCxnSpPr>
          <p:nvPr/>
        </p:nvCxnSpPr>
        <p:spPr>
          <a:xfrm flipH="1" flipV="1">
            <a:off x="2339752" y="3665271"/>
            <a:ext cx="2186529" cy="6750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788024" y="2530669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VÝCHODNÍ POLOKOULE , východní délka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788024" y="3944088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VÝCHODNÍ POLOKOULE, východní délka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915816" y="2392169"/>
            <a:ext cx="13944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92D050"/>
                </a:solidFill>
              </a:rPr>
              <a:t>ZÁPADNÍ POLOKOULE, západní délka</a:t>
            </a:r>
            <a:endParaRPr lang="cs-CZ" b="1" dirty="0">
              <a:solidFill>
                <a:srgbClr val="92D05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915816" y="3718505"/>
            <a:ext cx="13944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92D050"/>
                </a:solidFill>
              </a:rPr>
              <a:t>ZÁPADNÍ POLOKOULE, západní délka</a:t>
            </a:r>
            <a:endParaRPr lang="cs-CZ" b="1" dirty="0">
              <a:solidFill>
                <a:srgbClr val="92D05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195353" y="1089222"/>
            <a:ext cx="916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Severní pól</a:t>
            </a:r>
            <a:endParaRPr lang="cs-CZ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195353" y="5737114"/>
            <a:ext cx="828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Jižní pól</a:t>
            </a:r>
            <a:endParaRPr lang="cs-CZ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621147" y="2132856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0⁰ ZEMĚPISNÉ DÉLKY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76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POLEDNÍK 180⁰ - DATOVÁ HRANICE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2339752" y="1484784"/>
            <a:ext cx="5184576" cy="482453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473687" y="1089221"/>
            <a:ext cx="916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Severní pól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473687" y="5986154"/>
            <a:ext cx="916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Jižní pól</a:t>
            </a:r>
            <a:endParaRPr lang="cs-CZ" b="1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4932040" y="1484784"/>
            <a:ext cx="0" cy="4824535"/>
          </a:xfrm>
          <a:prstGeom prst="line">
            <a:avLst/>
          </a:prstGeom>
          <a:ln w="76200">
            <a:solidFill>
              <a:srgbClr val="26F0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5370195" y="2852936"/>
            <a:ext cx="2071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Východní polokoule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22.10.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699792" y="2885015"/>
            <a:ext cx="1949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Západní polokoule</a:t>
            </a:r>
          </a:p>
          <a:p>
            <a:pPr algn="ctr"/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21. 10.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2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Určování zeměpisné polohy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Každým místem na světě prochází poledník a rovnoběžka. S jejich pomocí můžeme určit polohu tohoto místa na zeměkouli. Toho využívají GPS.</a:t>
            </a:r>
          </a:p>
          <a:p>
            <a:r>
              <a:rPr lang="cs-CZ" dirty="0" smtClean="0"/>
              <a:t>Každé místo má tedy zeměpisnou šířku – severní – s. š. nebo jižní j. š.</a:t>
            </a:r>
          </a:p>
          <a:p>
            <a:r>
              <a:rPr lang="cs-CZ" dirty="0" smtClean="0"/>
              <a:t>Každé místo má i svou zeměpisnou délku</a:t>
            </a:r>
          </a:p>
          <a:p>
            <a:r>
              <a:rPr lang="cs-CZ" smtClean="0"/>
              <a:t>Západní  </a:t>
            </a:r>
            <a:r>
              <a:rPr lang="cs-CZ" dirty="0" smtClean="0"/>
              <a:t>z. d. nebo východní v. 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329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188640"/>
            <a:ext cx="8229600" cy="1143000"/>
          </a:xfrm>
        </p:spPr>
        <p:txBody>
          <a:bodyPr/>
          <a:lstStyle/>
          <a:p>
            <a:r>
              <a:rPr lang="cs-CZ" dirty="0" smtClean="0"/>
              <a:t>URČOVÁNÍ ZEMĚPISNÉ POLOHY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051720" y="1772816"/>
            <a:ext cx="4896544" cy="424847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995936" y="1403484"/>
            <a:ext cx="1247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Severní pól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95936" y="6165304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Jižní pól</a:t>
            </a:r>
            <a:endParaRPr lang="cs-CZ" b="1" dirty="0"/>
          </a:p>
        </p:txBody>
      </p:sp>
      <p:cxnSp>
        <p:nvCxnSpPr>
          <p:cNvPr id="9" name="Přímá spojnice 8"/>
          <p:cNvCxnSpPr>
            <a:stCxn id="4" idx="2"/>
            <a:endCxn id="4" idx="6"/>
          </p:cNvCxnSpPr>
          <p:nvPr/>
        </p:nvCxnSpPr>
        <p:spPr>
          <a:xfrm>
            <a:off x="2051720" y="3897052"/>
            <a:ext cx="4896544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ál 9"/>
          <p:cNvSpPr/>
          <p:nvPr/>
        </p:nvSpPr>
        <p:spPr>
          <a:xfrm>
            <a:off x="3659153" y="1772816"/>
            <a:ext cx="1584176" cy="42484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/>
          <p:nvPr/>
        </p:nvCxnSpPr>
        <p:spPr>
          <a:xfrm>
            <a:off x="2411760" y="2708920"/>
            <a:ext cx="41764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4451241" y="1772816"/>
            <a:ext cx="16939" cy="42484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>
            <a:stCxn id="4" idx="3"/>
            <a:endCxn id="4" idx="5"/>
          </p:cNvCxnSpPr>
          <p:nvPr/>
        </p:nvCxnSpPr>
        <p:spPr>
          <a:xfrm>
            <a:off x="2768802" y="5399114"/>
            <a:ext cx="34623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588224" y="539911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70⁰ j. š.</a:t>
            </a:r>
            <a:endParaRPr lang="cs-CZ" sz="20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236296" y="389705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0⁰ šířky</a:t>
            </a:r>
            <a:endParaRPr lang="cs-CZ" sz="20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876256" y="2708920"/>
            <a:ext cx="1005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50⁰ s. š.</a:t>
            </a:r>
            <a:endParaRPr lang="cs-CZ" sz="20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955266" y="3496942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20⁰ z. d.</a:t>
            </a:r>
            <a:endParaRPr lang="cs-CZ" sz="20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5148064" y="3496942"/>
            <a:ext cx="10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20⁰ v. d.</a:t>
            </a:r>
            <a:endParaRPr lang="cs-CZ" sz="2000" b="1" dirty="0"/>
          </a:p>
        </p:txBody>
      </p:sp>
      <p:sp>
        <p:nvSpPr>
          <p:cNvPr id="27" name="Ovál 26"/>
          <p:cNvSpPr/>
          <p:nvPr/>
        </p:nvSpPr>
        <p:spPr>
          <a:xfrm>
            <a:off x="3659153" y="2608892"/>
            <a:ext cx="228600" cy="2000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4865146" y="5299086"/>
            <a:ext cx="282918" cy="20005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323528" y="1403484"/>
            <a:ext cx="32829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Červené místo leží </a:t>
            </a:r>
          </a:p>
          <a:p>
            <a:r>
              <a:rPr lang="cs-CZ" dirty="0" smtClean="0"/>
              <a:t>na průsečíku rovnoběžky 50⁰ s. š,</a:t>
            </a:r>
          </a:p>
          <a:p>
            <a:r>
              <a:rPr lang="cs-CZ" dirty="0" smtClean="0"/>
              <a:t>a poledníku 20⁰ z. d.</a:t>
            </a:r>
          </a:p>
          <a:p>
            <a:r>
              <a:rPr lang="cs-CZ" dirty="0"/>
              <a:t>M</a:t>
            </a:r>
            <a:r>
              <a:rPr lang="cs-CZ" dirty="0" smtClean="0"/>
              <a:t>á  tedy souřadnice </a:t>
            </a:r>
          </a:p>
          <a:p>
            <a:r>
              <a:rPr lang="cs-CZ" dirty="0" smtClean="0"/>
              <a:t>50⁰ s. š. a 20⁰ z. d.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33712" y="5299086"/>
            <a:ext cx="37540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Žluté místo leží na průsečíku </a:t>
            </a:r>
          </a:p>
          <a:p>
            <a:r>
              <a:rPr lang="cs-CZ" dirty="0" smtClean="0"/>
              <a:t>rovnoběžky 70⁰ j. š.</a:t>
            </a:r>
          </a:p>
          <a:p>
            <a:r>
              <a:rPr lang="cs-CZ" dirty="0" smtClean="0"/>
              <a:t> a poledníku 20⁰ v. d.</a:t>
            </a:r>
          </a:p>
          <a:p>
            <a:r>
              <a:rPr lang="cs-CZ" dirty="0" smtClean="0"/>
              <a:t>Má tedy souřadnice 70⁰ j. š. a 20⁰ v. 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0943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302</Words>
  <Application>Microsoft Office PowerPoint</Application>
  <PresentationFormat>Předvádění na obrazovce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POLEDNÍKY A ROVNOBĚŽKY</vt:lpstr>
      <vt:lpstr>Rovnoběžky</vt:lpstr>
      <vt:lpstr>OBRATNÍKY</vt:lpstr>
      <vt:lpstr>POLÁRNÍ KRUHY</vt:lpstr>
      <vt:lpstr>Poledníky</vt:lpstr>
      <vt:lpstr>POLEDNÍK 180⁰ - DATOVÁ HRANICE</vt:lpstr>
      <vt:lpstr>Určování zeměpisné polohy</vt:lpstr>
      <vt:lpstr>URČOVÁNÍ ZEMĚPISNÉ POLOHY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strna</dc:creator>
  <cp:lastModifiedBy>Iva Strnadová</cp:lastModifiedBy>
  <cp:revision>14</cp:revision>
  <dcterms:created xsi:type="dcterms:W3CDTF">2020-10-21T18:25:24Z</dcterms:created>
  <dcterms:modified xsi:type="dcterms:W3CDTF">2023-10-10T08:10:30Z</dcterms:modified>
</cp:coreProperties>
</file>