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2" r:id="rId10"/>
    <p:sldId id="266" r:id="rId11"/>
    <p:sldId id="258" r:id="rId12"/>
    <p:sldId id="267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76A02-9540-49CD-8845-63B33DCBF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502A2F-725B-4DE3-9EF3-75E78A5D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B86D1B-8FAF-4E07-B52F-D233CE7A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82BF96-5481-49E5-8A3A-83DF87B0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64D2FA-EE38-4F2A-9CA8-F7C53B0C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6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9D85B-A0F3-4C96-BD1D-49F30B84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3B4164-D243-4275-BE8D-BB085E773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11EC5-51BE-45A6-B79F-1F128877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C6083E-BCD2-41F9-8992-97CF24E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539863-EFA1-457B-9A29-B8FB2A1F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1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702068-5C7E-4EB6-B436-395026B6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21AB80-4036-4E16-9F6F-C26D1D209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560EB5-7897-4B72-AC19-6AA07F92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1009F7-B86F-45A5-AA11-9986A620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D4386B-052B-4F8F-978D-47CF830B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08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4B8BA-1E63-4416-A41D-21086BD3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A1F8C-A42D-4505-B117-0234498B7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2FC3B2-0464-4FC8-963C-36A8B829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F5BD9-25BC-499B-BC29-5D544CBE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F05C5C-8388-4159-83BD-064F7A08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8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7DE04-B08A-41C8-B76F-C51DD7A9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3C70FF-6157-4926-BAEC-05FC9F50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4C1548-187E-4573-BDC6-37BE7ED6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CF3CB-FE4B-4FB3-98CE-8823DD7C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0193B0-9AEB-41E1-9A13-C673F5AE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72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FA00A-8C2D-440E-8A96-7AF07E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3598C-4A79-450A-BFB7-A348F29C3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0CAC0B-76DA-42AC-9ABA-08B303EE6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7DA5AF-89F7-46E1-A0DD-69CD9C75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1E43BC-C52C-4689-9BCC-8B63CA27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568D64-D08C-47E9-966A-2BD7FDE4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64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88ABF-8B84-48A7-B18B-BB4324F4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FA0AE6-25B6-4523-B3E8-BFCEBAB01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65BC3-0F71-44F3-8F9E-7375D3B4C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CE6789-2C61-401C-94E5-1E709ACC5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44D83F-AFCA-4101-99D5-C69562368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D15456-C357-47B3-9A32-EF392EA3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AEF6BF-3D37-4EC6-9C66-CDDF9D4B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549448-0E86-4AF2-981D-A77EC23F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3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BE208-FE0B-4B67-89B9-A032472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ABCC5F-E23D-4861-845F-6BFC2ABC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C1A10B-EBF1-41AD-B7FF-928D869A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71CD6A-8B55-403F-8A52-2E57D0C8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35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B09580-C87A-4929-B305-C13D4FF4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9B49AD-D802-4EF4-8C0C-EF9FEA7A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92BE-4687-4EC3-83FA-3AC01D3B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7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BF2D0-5566-4868-A36A-898E8D3B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2B80B-5E63-48C5-9B11-10C67E27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345F2D-41FE-4487-AB34-E0CC6127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38B40-2A94-43CA-8FA4-9F7F80A9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056B0E-9E33-4961-B057-EA569B0E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60F3C6-EC4D-42A3-8515-A2EE1A8A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A5DF9-830E-44F9-884F-24841CB3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AB86F2-CE4B-4F83-AEDD-E14ACBB54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751908-5512-4119-A03D-B2BE1007B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8E518E-9EB0-4C46-AAE1-7D4AE589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2C9292-4E9D-4DF1-9735-50874C38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506BC1-9B89-4CED-8A9F-880D8548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AD757C-A6FF-4126-8C38-6B03A31A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3B17D9-2AE3-4EB9-BFF6-DD6AE20A1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0F8BB-5F06-418B-A7D7-2274A4B4B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CB0D-65FE-4D2E-94DE-180719B7EDE8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6E1B8C-11E7-4DA1-8176-734FEDD29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6505A-56F1-47EF-AD9B-BDFA5B6AE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6A49-34FF-4174-B8A3-EE721AF5B9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58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ceskatelevize.cz/ivysilani/1178166999-predpoved-pocasi/2214110004101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3D44E-18F5-4B92-B3EA-AB0AE5EF9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Počasí</a:t>
            </a:r>
          </a:p>
        </p:txBody>
      </p:sp>
    </p:spTree>
    <p:extLst>
      <p:ext uri="{BB962C8B-B14F-4D97-AF65-F5344CB8AC3E}">
        <p14:creationId xmlns:p14="http://schemas.microsoft.com/office/powerpoint/2010/main" val="307488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6046"/>
            <a:ext cx="302150" cy="544586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10EFBE6-8B0F-4D1C-B2EE-D3AEDEA9E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646861-CE1F-4636-A292-B975832A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052" y="540167"/>
            <a:ext cx="5227274" cy="2135867"/>
          </a:xfrm>
        </p:spPr>
        <p:txBody>
          <a:bodyPr anchor="b">
            <a:normAutofit/>
          </a:bodyPr>
          <a:lstStyle/>
          <a:p>
            <a:r>
              <a:rPr lang="cs-CZ" sz="4800" dirty="0"/>
              <a:t>Vlhkost vzduchu</a:t>
            </a:r>
          </a:p>
        </p:txBody>
      </p:sp>
      <p:pic>
        <p:nvPicPr>
          <p:cNvPr id="8194" name="Picture 2" descr="Psychometr">
            <a:extLst>
              <a:ext uri="{FF2B5EF4-FFF2-40B4-BE49-F238E27FC236}">
                <a16:creationId xmlns:a16="http://schemas.microsoft.com/office/drawing/2014/main" id="{0E94601A-C9C0-4245-A74E-0448CBF60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2603"/>
          <a:stretch/>
        </p:blipFill>
        <p:spPr bwMode="auto">
          <a:xfrm>
            <a:off x="269352" y="706029"/>
            <a:ext cx="1977801" cy="54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 je vlhkost vzduchu a jak se měří.">
            <a:extLst>
              <a:ext uri="{FF2B5EF4-FFF2-40B4-BE49-F238E27FC236}">
                <a16:creationId xmlns:a16="http://schemas.microsoft.com/office/drawing/2014/main" id="{EA4050DD-D9B8-4F72-AC6C-DD29773A5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50235" b="-2"/>
          <a:stretch/>
        </p:blipFill>
        <p:spPr bwMode="auto">
          <a:xfrm>
            <a:off x="2348761" y="706028"/>
            <a:ext cx="3063310" cy="54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4FBCB-7B0D-424E-892D-546A9D3F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052" y="2880452"/>
            <a:ext cx="5227274" cy="3095445"/>
          </a:xfrm>
        </p:spPr>
        <p:txBody>
          <a:bodyPr anchor="t">
            <a:normAutofit/>
          </a:bodyPr>
          <a:lstStyle/>
          <a:p>
            <a:r>
              <a:rPr lang="cs-CZ" sz="2000" dirty="0"/>
              <a:t> udává obsah vodní páry ve vzduchu v %</a:t>
            </a:r>
          </a:p>
          <a:p>
            <a:r>
              <a:rPr lang="cs-CZ" sz="2000" dirty="0"/>
              <a:t>Měří se pomocí vlhkoměru </a:t>
            </a:r>
          </a:p>
        </p:txBody>
      </p:sp>
      <p:sp>
        <p:nvSpPr>
          <p:cNvPr id="145" name="Date Placeholder 2">
            <a:extLst>
              <a:ext uri="{FF2B5EF4-FFF2-40B4-BE49-F238E27FC236}">
                <a16:creationId xmlns:a16="http://schemas.microsoft.com/office/drawing/2014/main" id="{869A8533-C880-450A-8B51-24EAD5DEF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087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F933840-2FE0-4C87-8152-BCD86E6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08F133-D5B7-4B08-9126-313FDF7DD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0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A7725C-035B-455A-9202-67D7E4A0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/>
              <a:t>Meteorologie</a:t>
            </a:r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Český hydrometeorologický ústav - Časopis Vesmír">
            <a:extLst>
              <a:ext uri="{FF2B5EF4-FFF2-40B4-BE49-F238E27FC236}">
                <a16:creationId xmlns:a16="http://schemas.microsoft.com/office/drawing/2014/main" id="{CA9B595A-7A23-4DF6-BC76-206DC930F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49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46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60204-9B2E-42BB-AD70-353C53D7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692416" cy="3944547"/>
          </a:xfrm>
        </p:spPr>
        <p:txBody>
          <a:bodyPr anchor="ctr">
            <a:normAutofit/>
          </a:bodyPr>
          <a:lstStyle/>
          <a:p>
            <a:r>
              <a:rPr lang="cs-CZ" dirty="0"/>
              <a:t>Věda, která se zabývá počasím  se nazývá meteorologie</a:t>
            </a:r>
          </a:p>
          <a:p>
            <a:r>
              <a:rPr lang="cs-CZ" dirty="0"/>
              <a:t>Údaje o počasí a stavu vod na daném území zpracovává hydrometeorologický ústav</a:t>
            </a:r>
          </a:p>
        </p:txBody>
      </p:sp>
    </p:spTree>
    <p:extLst>
      <p:ext uri="{BB962C8B-B14F-4D97-AF65-F5344CB8AC3E}">
        <p14:creationId xmlns:p14="http://schemas.microsoft.com/office/powerpoint/2010/main" val="421403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ynoptická mapa">
            <a:extLst>
              <a:ext uri="{FF2B5EF4-FFF2-40B4-BE49-F238E27FC236}">
                <a16:creationId xmlns:a16="http://schemas.microsoft.com/office/drawing/2014/main" id="{22E04A4D-4FD5-42CD-890B-56590F625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A1EA66-D599-439E-9C3C-EC01BC4E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Synoptická mapa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6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12EEF-8C5F-4547-B2C1-D357C2EC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Předpověď počasí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57F52-1ACF-4EF3-B5B7-8440AF56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https://www.ceskatelevize.cz/ivysilani/1178166999-predpoved-pocasi/221411000410112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6" descr="E-Počasí.cz – předpověď počasí online | | Magazín pro celou rodinu">
            <a:extLst>
              <a:ext uri="{FF2B5EF4-FFF2-40B4-BE49-F238E27FC236}">
                <a16:creationId xmlns:a16="http://schemas.microsoft.com/office/drawing/2014/main" id="{76185385-43C6-4E6E-96BA-CF197FBC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69" y="2685143"/>
            <a:ext cx="7412688" cy="40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8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AC373D-E9C6-4CC5-B88C-C55F8A21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04800"/>
            <a:ext cx="10908792" cy="14423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počasí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F67A9-55BD-4232-8476-62E8C936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83664"/>
            <a:ext cx="1090879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Okamžitý stav atmosféry na určitém místě</a:t>
            </a:r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5A09F8C8-3B6F-414C-866C-80565B61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Free fotobanka : zima, světlo, Černý a bílý, lidé, déšť, okno, Pohled,  portrét, barva, tma, Černá, černobílý, dítě, sezóna, smutný, děti,  fotografie, tvar, emoce, znuděný, interakce, nuda, monochromatické  fotografování, film noir 3927x2092 - -">
            <a:extLst>
              <a:ext uri="{FF2B5EF4-FFF2-40B4-BE49-F238E27FC236}">
                <a16:creationId xmlns:a16="http://schemas.microsoft.com/office/drawing/2014/main" id="{565BA305-A469-4B10-8C44-D0F20D34C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7814" b="1"/>
          <a:stretch/>
        </p:blipFill>
        <p:spPr bwMode="auto">
          <a:xfrm>
            <a:off x="20" y="2665139"/>
            <a:ext cx="6181981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witter पर Pod Dratnikem: &quot;Pohled z okna... -12C, ale je dnes krásně! #zima  #vysocina #pohledzokna… &quot;">
            <a:extLst>
              <a:ext uri="{FF2B5EF4-FFF2-40B4-BE49-F238E27FC236}">
                <a16:creationId xmlns:a16="http://schemas.microsoft.com/office/drawing/2014/main" id="{B76B27B2-5913-43C5-99AC-6B98C4DB7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b="27868"/>
          <a:stretch/>
        </p:blipFill>
        <p:spPr bwMode="auto">
          <a:xfrm>
            <a:off x="6096001" y="2654313"/>
            <a:ext cx="6096002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AB0D121-AA3A-4D7D-B4D8-466B03DC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solidFill>
                  <a:srgbClr val="FFFFFF"/>
                </a:solidFill>
              </a:rPr>
              <a:t>Prvky, které tvoří počasí</a:t>
            </a:r>
          </a:p>
        </p:txBody>
      </p:sp>
      <p:pic>
        <p:nvPicPr>
          <p:cNvPr id="2050" name="Picture 2" descr="Počasí - Wiki">
            <a:extLst>
              <a:ext uri="{FF2B5EF4-FFF2-40B4-BE49-F238E27FC236}">
                <a16:creationId xmlns:a16="http://schemas.microsoft.com/office/drawing/2014/main" id="{21E3BCF5-D35F-4D5E-9210-BD4BCC865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r="-3" b="-3"/>
          <a:stretch/>
        </p:blipFill>
        <p:spPr bwMode="auto">
          <a:xfrm>
            <a:off x="5115908" y="804036"/>
            <a:ext cx="6274561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C276D-966B-4C4E-AC22-E2A1CAC8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 anchor="ctr">
            <a:noAutofit/>
          </a:bodyPr>
          <a:lstStyle/>
          <a:p>
            <a:r>
              <a:rPr lang="cs-CZ" sz="2000"/>
              <a:t>Teplota </a:t>
            </a:r>
          </a:p>
          <a:p>
            <a:r>
              <a:rPr lang="cs-CZ" sz="2000"/>
              <a:t>Srážky</a:t>
            </a:r>
          </a:p>
          <a:p>
            <a:r>
              <a:rPr lang="cs-CZ" sz="2000"/>
              <a:t>Vítr</a:t>
            </a:r>
          </a:p>
          <a:p>
            <a:r>
              <a:rPr lang="cs-CZ" sz="2000"/>
              <a:t>Tlak vzduchu</a:t>
            </a:r>
          </a:p>
          <a:p>
            <a:r>
              <a:rPr lang="cs-CZ" sz="2000"/>
              <a:t>Oblačnost</a:t>
            </a:r>
          </a:p>
          <a:p>
            <a:r>
              <a:rPr lang="cs-CZ" sz="2000"/>
              <a:t>Vlhkost vzduchu</a:t>
            </a:r>
          </a:p>
          <a:p>
            <a:r>
              <a:rPr lang="cs-CZ" sz="2000"/>
              <a:t>Délka slunečního svitu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02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ADCF73-8C81-40D9-B45E-8FFCDF92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Teplota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ům, byt | Grampus venkovní teploměr 20 | HELECENA - Dům, byt, dílna,  zahrada">
            <a:extLst>
              <a:ext uri="{FF2B5EF4-FFF2-40B4-BE49-F238E27FC236}">
                <a16:creationId xmlns:a16="http://schemas.microsoft.com/office/drawing/2014/main" id="{9B8BD107-F9DC-4583-A596-696E678D5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9D7EF-CEA1-4297-B227-0EC11AC9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V rámci zjišťování teploty vzduchu měří meteorologové teplotu pravidelně 3 x za den: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v7.00, ve 14.00 a ve 21.00. Z výsledků měření se pak počítá průměrná denní teplota. Teplota by se měla měřit i v noci. Místo toho se počítá teplota ve 21.00 do průměrné teploty dvakrát.  Bylo naměřeno např: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7.00: 1⁰ C, ve 14.00 6⁰ C a ve 21.00 3⁰ C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Výpočet průměrné denní teploty: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1 + 6 + 3 + 3 = 13                13 : 4 = 3,25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řes Česko přešla studená fronta, vyskytly se bouřky a kroupy : Meteopress  | Předpověď počasí, aktuální počasí">
            <a:extLst>
              <a:ext uri="{FF2B5EF4-FFF2-40B4-BE49-F238E27FC236}">
                <a16:creationId xmlns:a16="http://schemas.microsoft.com/office/drawing/2014/main" id="{167ABF77-EAA2-4420-AA5F-749E49AE5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15070"/>
          <a:stretch/>
        </p:blipFill>
        <p:spPr bwMode="auto">
          <a:xfrm>
            <a:off x="4448399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k vznikají sněhové vločky? : Meteopress | Předpověď počasí, aktuální  počasí">
            <a:extLst>
              <a:ext uri="{FF2B5EF4-FFF2-40B4-BE49-F238E27FC236}">
                <a16:creationId xmlns:a16="http://schemas.microsoft.com/office/drawing/2014/main" id="{3A286984-DDD4-4D82-8809-2F7617F24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31774" b="-2"/>
          <a:stretch/>
        </p:blipFill>
        <p:spPr bwMode="auto">
          <a:xfrm>
            <a:off x="3125968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ladno a další déšť. Předpověď počasí na noc a středu 29. května |  MoneyMAG.cz">
            <a:extLst>
              <a:ext uri="{FF2B5EF4-FFF2-40B4-BE49-F238E27FC236}">
                <a16:creationId xmlns:a16="http://schemas.microsoft.com/office/drawing/2014/main" id="{687B7A1E-D844-4AE4-891A-F4E737312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r="15549" b="2"/>
          <a:stretch/>
        </p:blipFill>
        <p:spPr bwMode="auto"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ČASÍ: Zataženo, místy mrholení">
            <a:extLst>
              <a:ext uri="{FF2B5EF4-FFF2-40B4-BE49-F238E27FC236}">
                <a16:creationId xmlns:a16="http://schemas.microsoft.com/office/drawing/2014/main" id="{6C3DEB8E-9F49-4D24-AF48-B0A8B6D8D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 bwMode="auto">
          <a:xfrm>
            <a:off x="20" y="3917271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D198BA7A-A80E-4128-8A01-0F5D26B88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BF62FC-C045-4F43-AAE9-F4B0DE4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133" y="802955"/>
            <a:ext cx="4266942" cy="1498456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rgbClr val="000000"/>
                </a:solidFill>
              </a:rPr>
              <a:t>Srážky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74400-A29F-4CB8-8872-E1C273C3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19" y="2421682"/>
            <a:ext cx="4266601" cy="363928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Vznikají ochlazením vodní páry a jejím zkapalněním </a:t>
            </a:r>
          </a:p>
          <a:p>
            <a:r>
              <a:rPr lang="cs-CZ" sz="2000">
                <a:solidFill>
                  <a:srgbClr val="000000"/>
                </a:solidFill>
              </a:rPr>
              <a:t>Déšť</a:t>
            </a:r>
          </a:p>
          <a:p>
            <a:r>
              <a:rPr lang="cs-CZ" sz="2000">
                <a:solidFill>
                  <a:srgbClr val="000000"/>
                </a:solidFill>
              </a:rPr>
              <a:t>Sníh</a:t>
            </a:r>
          </a:p>
          <a:p>
            <a:r>
              <a:rPr lang="cs-CZ" sz="2000">
                <a:solidFill>
                  <a:srgbClr val="000000"/>
                </a:solidFill>
              </a:rPr>
              <a:t>Kroupy</a:t>
            </a:r>
          </a:p>
          <a:p>
            <a:r>
              <a:rPr lang="cs-CZ" sz="2000">
                <a:solidFill>
                  <a:srgbClr val="000000"/>
                </a:solidFill>
              </a:rPr>
              <a:t>Mrholení</a:t>
            </a:r>
          </a:p>
        </p:txBody>
      </p:sp>
    </p:spTree>
    <p:extLst>
      <p:ext uri="{BB962C8B-B14F-4D97-AF65-F5344CB8AC3E}">
        <p14:creationId xmlns:p14="http://schemas.microsoft.com/office/powerpoint/2010/main" val="303452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5003B-1CF1-4898-8A3F-E7BC3B5E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Srážkoměr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E436E-854C-4BC7-BFD1-17EF90D1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Množství srážek se udává v mm/m³</a:t>
            </a:r>
          </a:p>
          <a:p>
            <a:r>
              <a:rPr lang="cs-CZ" sz="2000"/>
              <a:t>Srážky se měří pomocí srážkoměru</a:t>
            </a:r>
          </a:p>
        </p:txBody>
      </p:sp>
      <p:pic>
        <p:nvPicPr>
          <p:cNvPr id="4098" name="Picture 2" descr="GALERIE: Meteozahrádka: Tady se sleduje počasí | FOTO 9 | Blesk.cz">
            <a:extLst>
              <a:ext uri="{FF2B5EF4-FFF2-40B4-BE49-F238E27FC236}">
                <a16:creationId xmlns:a16="http://schemas.microsoft.com/office/drawing/2014/main" id="{921F5F9D-98F5-4915-B847-7D83333BE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E5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4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4EF33E-DB83-4B5A-9874-6109630B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Vítr</a:t>
            </a:r>
          </a:p>
        </p:txBody>
      </p:sp>
      <p:pic>
        <p:nvPicPr>
          <p:cNvPr id="5122" name="Picture 2" descr="Anemometr – Wikipedie">
            <a:extLst>
              <a:ext uri="{FF2B5EF4-FFF2-40B4-BE49-F238E27FC236}">
                <a16:creationId xmlns:a16="http://schemas.microsoft.com/office/drawing/2014/main" id="{6614966B-BEFD-4917-99E6-FB772B2B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5BEDF-C6A1-4110-9741-BD89A956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cs-CZ" sz="2400" dirty="0"/>
              <a:t>Měří se směr a síla větru</a:t>
            </a:r>
          </a:p>
          <a:p>
            <a:r>
              <a:rPr lang="cs-CZ" sz="2400" dirty="0"/>
              <a:t>Přístroj na měření směru a síly větru se jmenuje anemometr</a:t>
            </a:r>
          </a:p>
        </p:txBody>
      </p:sp>
    </p:spTree>
    <p:extLst>
      <p:ext uri="{BB962C8B-B14F-4D97-AF65-F5344CB8AC3E}">
        <p14:creationId xmlns:p14="http://schemas.microsoft.com/office/powerpoint/2010/main" val="256481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9A153-E63B-4D5A-A113-48A58338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cs-CZ" sz="3600"/>
              <a:t>Oblačnost</a:t>
            </a:r>
          </a:p>
        </p:txBody>
      </p:sp>
      <p:pic>
        <p:nvPicPr>
          <p:cNvPr id="6154" name="Picture 10" descr="Předpověď počasí na pondělí 14. a úterý 15. 10. 2013 | Počasí v  Jihomoravském kraji">
            <a:extLst>
              <a:ext uri="{FF2B5EF4-FFF2-40B4-BE49-F238E27FC236}">
                <a16:creationId xmlns:a16="http://schemas.microsoft.com/office/drawing/2014/main" id="{41D70CE8-9E44-4B78-A3AC-0EC79427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61" y="375320"/>
            <a:ext cx="3848658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Počasí Praha, předpověď na 10 dní">
            <a:extLst>
              <a:ext uri="{FF2B5EF4-FFF2-40B4-BE49-F238E27FC236}">
                <a16:creationId xmlns:a16="http://schemas.microsoft.com/office/drawing/2014/main" id="{83E321EF-5621-4190-80D1-A51168CB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706" y="375320"/>
            <a:ext cx="1657612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očasí Madrid, předpověď na 10 dní">
            <a:extLst>
              <a:ext uri="{FF2B5EF4-FFF2-40B4-BE49-F238E27FC236}">
                <a16:creationId xmlns:a16="http://schemas.microsoft.com/office/drawing/2014/main" id="{F25B0AF9-EF8C-4517-AD96-627D228E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111" y="2424609"/>
            <a:ext cx="1799367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44D81B4F-98DC-4793-B091-8078EED56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26" y="4911833"/>
            <a:ext cx="1448019" cy="1448019"/>
          </a:xfrm>
          <a:prstGeom prst="rect">
            <a:avLst/>
          </a:prstGeom>
        </p:spPr>
      </p:pic>
      <p:pic>
        <p:nvPicPr>
          <p:cNvPr id="6152" name="Picture 8" descr="Předpověď počasí na středu 26 a čtvrtek 27. 12. 2012 | Počasí v  Jihomoravském kraji">
            <a:extLst>
              <a:ext uri="{FF2B5EF4-FFF2-40B4-BE49-F238E27FC236}">
                <a16:creationId xmlns:a16="http://schemas.microsoft.com/office/drawing/2014/main" id="{9E82083C-DC18-4B43-B799-978921D1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010" y="4911833"/>
            <a:ext cx="1448024" cy="1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21516-7BAC-458D-B4CD-E7E94A2E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r>
              <a:rPr lang="cs-CZ" sz="2000" b="1"/>
              <a:t>Oblačnost</a:t>
            </a:r>
            <a:r>
              <a:rPr lang="cs-CZ" sz="2000"/>
              <a:t> je mírou, jež udává stupeň pokrytí oblohy oblaky</a:t>
            </a:r>
          </a:p>
          <a:p>
            <a:r>
              <a:rPr lang="cs-CZ" sz="2000"/>
              <a:t>Jasno</a:t>
            </a:r>
          </a:p>
          <a:p>
            <a:endParaRPr lang="cs-CZ" sz="2000"/>
          </a:p>
          <a:p>
            <a:r>
              <a:rPr lang="cs-CZ" sz="2000"/>
              <a:t>Polojasno</a:t>
            </a:r>
          </a:p>
          <a:p>
            <a:endParaRPr lang="cs-CZ" sz="2000"/>
          </a:p>
          <a:p>
            <a:r>
              <a:rPr lang="cs-CZ" sz="2000"/>
              <a:t>Oblačno</a:t>
            </a:r>
          </a:p>
          <a:p>
            <a:endParaRPr lang="cs-CZ" sz="2000"/>
          </a:p>
          <a:p>
            <a:r>
              <a:rPr lang="cs-CZ" sz="2000"/>
              <a:t>Zataženo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2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C46008-DE66-48FE-8179-50B96186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Tlak vzduchu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Barometry - Epřístroje.cz">
            <a:extLst>
              <a:ext uri="{FF2B5EF4-FFF2-40B4-BE49-F238E27FC236}">
                <a16:creationId xmlns:a16="http://schemas.microsoft.com/office/drawing/2014/main" id="{F43A8BF5-DBDE-46DB-B275-4E35DE221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r="13244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2E96F-9FBE-4ADE-850E-408F90BE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Atmosférický tlak je síla, kterou působí atmosféra planety na jednotkovou plochu v daném místě.</a:t>
            </a:r>
          </a:p>
          <a:p>
            <a:r>
              <a:rPr lang="cs-CZ" sz="2000">
                <a:solidFill>
                  <a:srgbClr val="000000"/>
                </a:solidFill>
              </a:rPr>
              <a:t>Atmosférický </a:t>
            </a:r>
            <a:r>
              <a:rPr lang="cs-CZ" sz="2000" b="1">
                <a:solidFill>
                  <a:srgbClr val="000000"/>
                </a:solidFill>
              </a:rPr>
              <a:t>tlak</a:t>
            </a:r>
            <a:r>
              <a:rPr lang="cs-CZ" sz="2000">
                <a:solidFill>
                  <a:srgbClr val="000000"/>
                </a:solidFill>
              </a:rPr>
              <a:t> mění díky různě zahřívanému </a:t>
            </a:r>
            <a:r>
              <a:rPr lang="cs-CZ" sz="2000" b="1">
                <a:solidFill>
                  <a:srgbClr val="000000"/>
                </a:solidFill>
              </a:rPr>
              <a:t>vzduchu</a:t>
            </a:r>
            <a:r>
              <a:rPr lang="cs-CZ" sz="2000">
                <a:solidFill>
                  <a:srgbClr val="000000"/>
                </a:solidFill>
              </a:rPr>
              <a:t> a dalším faktorům, které dohromady způsobují pohyb </a:t>
            </a:r>
            <a:r>
              <a:rPr lang="cs-CZ" sz="2000" b="1">
                <a:solidFill>
                  <a:srgbClr val="000000"/>
                </a:solidFill>
              </a:rPr>
              <a:t>vzduchové</a:t>
            </a:r>
            <a:r>
              <a:rPr lang="cs-CZ" sz="2000">
                <a:solidFill>
                  <a:srgbClr val="000000"/>
                </a:solidFill>
              </a:rPr>
              <a:t> hmoty</a:t>
            </a:r>
          </a:p>
          <a:p>
            <a:r>
              <a:rPr lang="cs-CZ" sz="2000">
                <a:solidFill>
                  <a:srgbClr val="000000"/>
                </a:solidFill>
              </a:rPr>
              <a:t>Chladný vzduch vykonává na zemský povrch větší tlak než teplý</a:t>
            </a:r>
          </a:p>
          <a:p>
            <a:r>
              <a:rPr lang="cs-CZ" sz="2000">
                <a:solidFill>
                  <a:srgbClr val="000000"/>
                </a:solidFill>
              </a:rPr>
              <a:t>Tlak vzduchu se měří pomocí barometru </a:t>
            </a:r>
          </a:p>
        </p:txBody>
      </p:sp>
    </p:spTree>
    <p:extLst>
      <p:ext uri="{BB962C8B-B14F-4D97-AF65-F5344CB8AC3E}">
        <p14:creationId xmlns:p14="http://schemas.microsoft.com/office/powerpoint/2010/main" val="3063938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283</Words>
  <Application>Microsoft Office PowerPoint</Application>
  <PresentationFormat>Širokoúhlá obrazovka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 Medium</vt:lpstr>
      <vt:lpstr>Motiv Office</vt:lpstr>
      <vt:lpstr>Počasí</vt:lpstr>
      <vt:lpstr>Co je počasí</vt:lpstr>
      <vt:lpstr>Prvky, které tvoří počasí</vt:lpstr>
      <vt:lpstr>Teplota</vt:lpstr>
      <vt:lpstr>Srážky</vt:lpstr>
      <vt:lpstr>Srážkoměr</vt:lpstr>
      <vt:lpstr>Vítr</vt:lpstr>
      <vt:lpstr>Oblačnost</vt:lpstr>
      <vt:lpstr>Tlak vzduchu</vt:lpstr>
      <vt:lpstr>Vlhkost vzduchu</vt:lpstr>
      <vt:lpstr>Meteorologie</vt:lpstr>
      <vt:lpstr>Synoptická mapa</vt:lpstr>
      <vt:lpstr>Předpověď počasí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Počasí</dc:title>
  <dc:creator>strnadovai@centrum.cz</dc:creator>
  <cp:lastModifiedBy>strnadovai@centrum.cz</cp:lastModifiedBy>
  <cp:revision>3</cp:revision>
  <dcterms:created xsi:type="dcterms:W3CDTF">2021-01-12T20:12:00Z</dcterms:created>
  <dcterms:modified xsi:type="dcterms:W3CDTF">2021-01-12T20:31:47Z</dcterms:modified>
</cp:coreProperties>
</file>