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B7172-4F13-48E5-94FD-A0D2C76773A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0DFE1B-4D57-490A-A4CB-BB4CE6F38CA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347878-2E4E-459E-BF31-68346344C8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EDE96E-A176-478C-A25A-6C9C492B447E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91D17F-AFE3-49D5-BF01-0EF9C112A7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F3DA4F-7306-43B3-80EB-29364F6BF4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A4C690-6EE8-4D03-BDD1-15399201579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3186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51241-BFB5-4B2B-A3F0-2111030A392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798E4E-6BED-409B-B39A-BEA20E7B321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67AEB3-2ED9-47C9-861E-9FE4A7E860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6BE2FE-4286-4646-AA15-77D4260161CB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B29856-D91E-4E5D-8246-493636291F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85687E-7274-43A1-AAD6-F4A65DAFB9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17D378-00E3-4313-BE91-B537B7FBB42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17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F63024D-C2FF-47E7-B346-765A42F3DB3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8BA774-CEDF-4E14-B050-B25CCAEA48C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ACBD77-BB5D-46A9-8CD5-6B6CBFF775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5F05D1-C9A4-458A-B824-2474DFD08883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EEFC6E-60BA-413C-BEAE-4507719A911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283904-2065-4641-88E8-5BB696EAA0A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973A1C-6AD8-445E-9532-761DF94622E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17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D7C87-696A-469E-A016-A380B05471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5D60AB-0522-45D2-98B0-74EAD484B28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802C7F-D254-46DA-9152-EB178E4D6E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AE3A27-D002-458C-A17D-AF31965AB54F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68D7C7-3662-4913-9DB9-16F46BCC9B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B30CC-CD4C-419A-A835-F6FF5BBD7E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FCF5F6-78F1-44D6-8252-9CE3E1CDD5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1084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F249B-D345-47A0-A607-E818791DE1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DCAC61-5A95-4644-9BC3-5BC9428D85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55F156-33E1-470A-88E4-F776F12567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5660CD-339F-4E41-A9AF-4D0EF851CD9B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D8A600-812A-40E7-9DD1-5DF560AE204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2425B2-B5DE-485F-B3DA-206C71E00D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8DE3BA-FA67-45C0-9FE5-5B3CC3AF16F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01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98A2C-594A-4132-AB4A-0FD4D03FA9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62756-4D35-471A-BEA8-08D6DCFC8E6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8C2937-44DE-470B-9EC1-22407A4CA37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DD7388-9F0E-46B3-B051-902970226E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9D8E8E-2F4E-46A8-B539-F8C6A5C654BB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9639FA-4690-4745-9339-3AE25EDB70E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E90DCB-2032-47FE-9519-A7AE196203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A26725-8A0E-4701-9A26-7B35E16D081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82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D170A-69E0-4944-B80F-88DF360B9B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D26F96-1A91-4292-826F-065B565125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562B58-8450-4E66-9605-FAFFEE31E66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D1293CA-2A43-4BF1-891C-AC4CCA5706C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0600BA8-3F29-42D1-A581-6E82CD55992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8986289-EC1B-4B87-B12C-7B3C3A465E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28F8D0-16AF-4C44-AA84-68BBBC07865B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A9A9CC4-48B4-4C15-B3E2-C726233F55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693A118-64E7-471F-BD03-5BB4E33FC86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3412D7-530A-498A-8C54-03C57027F65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93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B4797-E5CA-4062-AF24-E29366ECFA8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679A0ED-AFD2-4EF2-BED2-84F0263042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C61593-11D1-4D1D-BB9F-7C00F2D386DC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20AC14-1CF0-4EC9-8B9F-05942E59A0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A0F351-6353-43AD-861B-02F0115142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09CB61-28FB-4568-A740-8C5CCE9B2A3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78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6A43FB-3673-4A7B-B181-94ACE56583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DDD142-DB48-4AB2-B3D5-F3DC05BA80E8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8391582-9BE8-4A02-BE59-CAA202022D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B323A7-F67C-4FB5-A633-E50EBD165C1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5781D1-7059-4D6D-870C-0C6DEDB715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76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0497F-7BDB-49B3-915C-0A9F7EDD0F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88529-9832-4F34-B96D-3120D501987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969672-F242-4263-A54E-AC3BAED8398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EBC23-9C1B-4C79-9483-782D709A60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0C5B9B-A6FE-49CA-AEBF-D93137A03EA0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DEA4F4-88E2-4BF7-9480-8F9AB9D21A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D69EBC-A206-4276-99F5-4EC2BFBFDD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95ED2D-3574-4B17-9051-A0FD5DBAC9B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9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39F4D-89FA-48F7-875F-EEBB2B8D72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AEDE7A-F868-4DCB-8991-75DB48E3DE5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C8E40F-0E4C-4BBF-B681-D89ACA4A799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AC6DAC-A809-4278-BF07-E1A56B5AA1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FA4030-B439-4084-BA8B-64ADA59B89BD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25B913-44B7-4E91-AD09-22EBD8798D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DB5535-02F2-4B83-8EB8-35348F1656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F90EFB-1CB3-4EDC-B905-C47EEB2A776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11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E33EF13-5784-4383-875B-7FFEAE0DB6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557992-C023-4EC4-9E05-33CAF89BF6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8E287A-DD9B-43AC-ABBE-6FD782804AE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0E36DFB-6B98-4075-8A6E-D412C125D8BD}" type="datetime1">
              <a:rPr lang="cs-CZ"/>
              <a:pPr lvl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1A2F23-DE8B-489C-A14B-7B0566CDF1F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F3574C-6717-4E2E-ACD8-3E8DB81A62E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A6970EF-6860-496D-AC59-F954072766D8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jLO-6B4efr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DB914-D775-492D-88D9-15B78C1000EA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/>
              <a:t>Atmosféra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>
            <a:extLst>
              <a:ext uri="{FF2B5EF4-FFF2-40B4-BE49-F238E27FC236}">
                <a16:creationId xmlns:a16="http://schemas.microsoft.com/office/drawing/2014/main" id="{1ACD8438-66DA-46EF-AA96-64F09D4BC628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5614873" cy="6858000"/>
          </a:xfrm>
          <a:prstGeom prst="rect">
            <a:avLst/>
          </a:prstGeom>
          <a:gradFill>
            <a:gsLst>
              <a:gs pos="0">
                <a:srgbClr val="4472C4">
                  <a:alpha val="82000"/>
                </a:srgbClr>
              </a:gs>
              <a:gs pos="100000">
                <a:srgbClr val="4472C4">
                  <a:alpha val="60000"/>
                </a:srgbClr>
              </a:gs>
            </a:gsLst>
            <a:lin ang="4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Picture 72">
            <a:extLst>
              <a:ext uri="{FF2B5EF4-FFF2-40B4-BE49-F238E27FC236}">
                <a16:creationId xmlns:a16="http://schemas.microsoft.com/office/drawing/2014/main" id="{56D67D1A-8601-430D-B464-B0CEBD23BFAE}"/>
              </a:ext>
            </a:extLst>
          </p:cNvPr>
          <p:cNvPicPr>
            <a:picLocks noMove="1" noResize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11783789-C33E-4C03-ABF2-72761514DD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4101" y="802952"/>
            <a:ext cx="4977975" cy="1454051"/>
          </a:xfrm>
        </p:spPr>
        <p:txBody>
          <a:bodyPr/>
          <a:lstStyle/>
          <a:p>
            <a:pPr lvl="0"/>
            <a:r>
              <a:rPr lang="cs-CZ"/>
              <a:t>Složení</a:t>
            </a: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CE32F7F2-9DE1-46CA-B4A2-ECE997AB30D4}"/>
              </a:ext>
            </a:extLst>
          </p:cNvPr>
          <p:cNvSpPr>
            <a:spLocks noMove="1" noResize="1"/>
          </p:cNvSpPr>
          <p:nvPr/>
        </p:nvSpPr>
        <p:spPr>
          <a:xfrm>
            <a:off x="0" y="738615"/>
            <a:ext cx="5000442" cy="540095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000438"/>
              <a:gd name="f7" fmla="val 5400962"/>
              <a:gd name="f8" fmla="val 2299956"/>
              <a:gd name="f9" fmla="val 3791390"/>
              <a:gd name="f10" fmla="val 1209047"/>
              <a:gd name="f11" fmla="val 2700481"/>
              <a:gd name="f12" fmla="val 4191915"/>
              <a:gd name="f13" fmla="val 1367810"/>
              <a:gd name="f14" fmla="val 545971"/>
              <a:gd name="f15" fmla="val 4928678"/>
              <a:gd name="f16" fmla="val 60675"/>
              <a:gd name="f17" fmla="val 4210346"/>
              <a:gd name="f18" fmla="val 4110472"/>
              <a:gd name="f19" fmla="val 1290491"/>
              <a:gd name="f20" fmla="val 1190617"/>
              <a:gd name="f21" fmla="val 472284"/>
              <a:gd name="f22" fmla="+- 0 0 -90"/>
              <a:gd name="f23" fmla="*/ f3 1 5000438"/>
              <a:gd name="f24" fmla="*/ f4 1 5400962"/>
              <a:gd name="f25" fmla="val f5"/>
              <a:gd name="f26" fmla="val f6"/>
              <a:gd name="f27" fmla="val f7"/>
              <a:gd name="f28" fmla="*/ f22 f0 1"/>
              <a:gd name="f29" fmla="+- f27 0 f25"/>
              <a:gd name="f30" fmla="+- f26 0 f25"/>
              <a:gd name="f31" fmla="*/ f28 1 f2"/>
              <a:gd name="f32" fmla="*/ f30 1 5000438"/>
              <a:gd name="f33" fmla="*/ f29 1 5400962"/>
              <a:gd name="f34" fmla="*/ 2299956 f30 1"/>
              <a:gd name="f35" fmla="*/ 0 f29 1"/>
              <a:gd name="f36" fmla="*/ 5000438 f30 1"/>
              <a:gd name="f37" fmla="*/ 2700481 f29 1"/>
              <a:gd name="f38" fmla="*/ 5400962 f29 1"/>
              <a:gd name="f39" fmla="*/ 60675 f30 1"/>
              <a:gd name="f40" fmla="*/ 4210346 f29 1"/>
              <a:gd name="f41" fmla="*/ 0 f30 1"/>
              <a:gd name="f42" fmla="*/ 4110472 f29 1"/>
              <a:gd name="f43" fmla="*/ 1290491 f29 1"/>
              <a:gd name="f44" fmla="*/ 1190617 f29 1"/>
              <a:gd name="f45" fmla="+- f31 0 f1"/>
              <a:gd name="f46" fmla="*/ f34 1 5000438"/>
              <a:gd name="f47" fmla="*/ f35 1 5400962"/>
              <a:gd name="f48" fmla="*/ f36 1 5000438"/>
              <a:gd name="f49" fmla="*/ f37 1 5400962"/>
              <a:gd name="f50" fmla="*/ f38 1 5400962"/>
              <a:gd name="f51" fmla="*/ f39 1 5000438"/>
              <a:gd name="f52" fmla="*/ f40 1 5400962"/>
              <a:gd name="f53" fmla="*/ f41 1 5000438"/>
              <a:gd name="f54" fmla="*/ f42 1 5400962"/>
              <a:gd name="f55" fmla="*/ f43 1 5400962"/>
              <a:gd name="f56" fmla="*/ f44 1 5400962"/>
              <a:gd name="f57" fmla="*/ f25 1 f32"/>
              <a:gd name="f58" fmla="*/ f26 1 f32"/>
              <a:gd name="f59" fmla="*/ f25 1 f33"/>
              <a:gd name="f60" fmla="*/ f27 1 f33"/>
              <a:gd name="f61" fmla="*/ f46 1 f32"/>
              <a:gd name="f62" fmla="*/ f47 1 f33"/>
              <a:gd name="f63" fmla="*/ f48 1 f32"/>
              <a:gd name="f64" fmla="*/ f49 1 f33"/>
              <a:gd name="f65" fmla="*/ f50 1 f33"/>
              <a:gd name="f66" fmla="*/ f51 1 f32"/>
              <a:gd name="f67" fmla="*/ f52 1 f33"/>
              <a:gd name="f68" fmla="*/ f53 1 f32"/>
              <a:gd name="f69" fmla="*/ f54 1 f33"/>
              <a:gd name="f70" fmla="*/ f55 1 f33"/>
              <a:gd name="f71" fmla="*/ f56 1 f33"/>
              <a:gd name="f72" fmla="*/ f57 f23 1"/>
              <a:gd name="f73" fmla="*/ f58 f23 1"/>
              <a:gd name="f74" fmla="*/ f60 f24 1"/>
              <a:gd name="f75" fmla="*/ f59 f24 1"/>
              <a:gd name="f76" fmla="*/ f61 f23 1"/>
              <a:gd name="f77" fmla="*/ f62 f24 1"/>
              <a:gd name="f78" fmla="*/ f63 f23 1"/>
              <a:gd name="f79" fmla="*/ f64 f24 1"/>
              <a:gd name="f80" fmla="*/ f65 f24 1"/>
              <a:gd name="f81" fmla="*/ f66 f23 1"/>
              <a:gd name="f82" fmla="*/ f67 f24 1"/>
              <a:gd name="f83" fmla="*/ f68 f23 1"/>
              <a:gd name="f84" fmla="*/ f69 f24 1"/>
              <a:gd name="f85" fmla="*/ f70 f24 1"/>
              <a:gd name="f86" fmla="*/ f71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76" y="f77"/>
              </a:cxn>
              <a:cxn ang="f45">
                <a:pos x="f78" y="f79"/>
              </a:cxn>
              <a:cxn ang="f45">
                <a:pos x="f76" y="f80"/>
              </a:cxn>
              <a:cxn ang="f45">
                <a:pos x="f81" y="f82"/>
              </a:cxn>
              <a:cxn ang="f45">
                <a:pos x="f83" y="f84"/>
              </a:cxn>
              <a:cxn ang="f45">
                <a:pos x="f83" y="f85"/>
              </a:cxn>
              <a:cxn ang="f45">
                <a:pos x="f81" y="f86"/>
              </a:cxn>
              <a:cxn ang="f45">
                <a:pos x="f76" y="f77"/>
              </a:cxn>
            </a:cxnLst>
            <a:rect l="f72" t="f75" r="f73" b="f74"/>
            <a:pathLst>
              <a:path w="5000438" h="5400962">
                <a:moveTo>
                  <a:pt x="f8" y="f5"/>
                </a:moveTo>
                <a:cubicBezTo>
                  <a:pt x="f9" y="f5"/>
                  <a:pt x="f6" y="f10"/>
                  <a:pt x="f6" y="f11"/>
                </a:cubicBezTo>
                <a:cubicBezTo>
                  <a:pt x="f6" y="f12"/>
                  <a:pt x="f9" y="f7"/>
                  <a:pt x="f8" y="f7"/>
                </a:cubicBezTo>
                <a:cubicBezTo>
                  <a:pt x="f13" y="f7"/>
                  <a:pt x="f14" y="f15"/>
                  <a:pt x="f16" y="f17"/>
                </a:cubicBezTo>
                <a:lnTo>
                  <a:pt x="f5" y="f18"/>
                </a:lnTo>
                <a:lnTo>
                  <a:pt x="f5" y="f19"/>
                </a:lnTo>
                <a:lnTo>
                  <a:pt x="f16" y="f20"/>
                </a:lnTo>
                <a:cubicBezTo>
                  <a:pt x="f14" y="f21"/>
                  <a:pt x="f13" y="f5"/>
                  <a:pt x="f8" y="f5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Picture 2" descr="Výukový portál | Základní škola Třebíč, ul. Kpt. Jaroše 836">
            <a:extLst>
              <a:ext uri="{FF2B5EF4-FFF2-40B4-BE49-F238E27FC236}">
                <a16:creationId xmlns:a16="http://schemas.microsoft.com/office/drawing/2014/main" id="{D396987A-1B33-4BB1-94D2-C04431947D7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 l="13087" r="18411" b="-1"/>
          <a:stretch>
            <a:fillRect/>
          </a:stretch>
        </p:blipFill>
        <p:spPr>
          <a:xfrm>
            <a:off x="18" y="907231"/>
            <a:ext cx="4838017" cy="506373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ADF635F8-905A-45A0-97EC-9A79A7E7633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0571" y="2421678"/>
            <a:ext cx="4977582" cy="3639284"/>
          </a:xfrm>
        </p:spPr>
        <p:txBody>
          <a:bodyPr anchor="ctr"/>
          <a:lstStyle/>
          <a:p>
            <a:pPr lvl="0"/>
            <a:r>
              <a:rPr lang="cs-CZ" sz="2000" b="1" dirty="0"/>
              <a:t>Atmosféra</a:t>
            </a:r>
            <a:r>
              <a:rPr lang="cs-CZ" sz="2000" dirty="0"/>
              <a:t> je plynný obal tělesa v kosmickém prostoru. Těleso může být obklopeno atmosférou pouze za předpokladu, že má dostatečnou hmotnost na to, aby plyn vázalo gravitační silou. </a:t>
            </a:r>
          </a:p>
          <a:p>
            <a:pPr lvl="0"/>
            <a:r>
              <a:rPr lang="cs-CZ" sz="2000" dirty="0"/>
              <a:t>Atmosféru Země tvoří z 21 % kyslík, ze 78 % dusík a 1 % zabírají vzácné plyny a ostatní prvky – oxid uhličitý,  vodní </a:t>
            </a:r>
            <a:r>
              <a:rPr lang="cs-CZ" sz="2000" dirty="0" smtClean="0"/>
              <a:t>pára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6330210C-668C-43EF-A5F6-422D6BCCD365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5EA5F65C-928D-42CC-8C93-4EAC2C7841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150" r="24650"/>
          <a:stretch>
            <a:fillRect/>
          </a:stretch>
        </p:blipFill>
        <p:spPr>
          <a:xfrm>
            <a:off x="3523484" y="9"/>
            <a:ext cx="8668512" cy="68579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0">
            <a:extLst>
              <a:ext uri="{FF2B5EF4-FFF2-40B4-BE49-F238E27FC236}">
                <a16:creationId xmlns:a16="http://schemas.microsoft.com/office/drawing/2014/main" id="{A5DF285A-9A5A-4E44-845C-EBC59482C840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9756602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8000"/>
                </a:srgbClr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79175FA8-1A7C-43C9-9877-14E62F8C6E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1090" y="1161288"/>
            <a:ext cx="3438144" cy="1124712"/>
          </a:xfrm>
        </p:spPr>
        <p:txBody>
          <a:bodyPr anchor="b"/>
          <a:lstStyle/>
          <a:p>
            <a:pPr lvl="0"/>
            <a:r>
              <a:rPr lang="cs-CZ" sz="2800"/>
              <a:t>Význam atmosféry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4A1732C-E8EC-4D3F-B51D-77B643747C06}"/>
              </a:ext>
            </a:extLst>
          </p:cNvPr>
          <p:cNvSpPr>
            <a:spLocks noMove="1" noResize="1"/>
          </p:cNvSpPr>
          <p:nvPr/>
        </p:nvSpPr>
        <p:spPr>
          <a:xfrm rot="5400013">
            <a:off x="662555" y="605790"/>
            <a:ext cx="73152" cy="548640"/>
          </a:xfrm>
          <a:prstGeom prst="rect">
            <a:avLst/>
          </a:prstGeom>
          <a:solidFill>
            <a:srgbClr val="ED7D3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20922A3-D8E1-440E-9DA6-B49DA33E19EE}"/>
              </a:ext>
            </a:extLst>
          </p:cNvPr>
          <p:cNvSpPr>
            <a:spLocks noMove="1" noResize="1"/>
          </p:cNvSpPr>
          <p:nvPr/>
        </p:nvSpPr>
        <p:spPr>
          <a:xfrm>
            <a:off x="428240" y="2443477"/>
            <a:ext cx="3300984" cy="9144"/>
          </a:xfrm>
          <a:prstGeom prst="rect">
            <a:avLst/>
          </a:prstGeom>
          <a:solidFill>
            <a:srgbClr val="D5D5D5"/>
          </a:solidFill>
          <a:ln w="3172" cap="flat">
            <a:solidFill>
              <a:srgbClr val="D5D5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52CF441E-F9D7-46B5-AC2C-20BC538154E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71090" y="2718053"/>
            <a:ext cx="3438902" cy="3207258"/>
          </a:xfrm>
        </p:spPr>
        <p:txBody>
          <a:bodyPr/>
          <a:lstStyle/>
          <a:p>
            <a:pPr lvl="0"/>
            <a:r>
              <a:rPr lang="cs-CZ" sz="1700"/>
              <a:t>Vzduch je základní podmínkou života na Zemi</a:t>
            </a:r>
          </a:p>
          <a:p>
            <a:pPr lvl="0"/>
            <a:r>
              <a:rPr lang="cs-CZ" sz="1700"/>
              <a:t>Atmosféra ochraňuje všechen život (tedy i náš) před zářením gama, rentgenovým i ultrafialovým, která dopadají na Zemi ze všech směrů z Vesmíru.</a:t>
            </a:r>
            <a:br>
              <a:rPr lang="cs-CZ" sz="1700"/>
            </a:br>
            <a:endParaRPr lang="cs-CZ" sz="1700"/>
          </a:p>
          <a:p>
            <a:pPr marL="0" lvl="0" indent="0">
              <a:buNone/>
            </a:pPr>
            <a:r>
              <a:rPr lang="cs-CZ" sz="1700"/>
              <a:t/>
            </a:r>
            <a:br>
              <a:rPr lang="cs-CZ" sz="1700"/>
            </a:br>
            <a:endParaRPr lang="cs-CZ"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F6202-BB41-4F0B-B4FB-0B0ECE0ECCC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/>
              <a:t>Vrstvy</a:t>
            </a:r>
          </a:p>
        </p:txBody>
      </p:sp>
      <p:pic>
        <p:nvPicPr>
          <p:cNvPr id="3" name="Picture 2" descr="Image alt">
            <a:extLst>
              <a:ext uri="{FF2B5EF4-FFF2-40B4-BE49-F238E27FC236}">
                <a16:creationId xmlns:a16="http://schemas.microsoft.com/office/drawing/2014/main" id="{E5CD81FF-B378-410F-91FC-FDC9FC97F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4127" y="1956258"/>
            <a:ext cx="6205008" cy="4351336"/>
          </a:xfr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B862A395-4914-401E-B498-70617882E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136" y="2339977"/>
            <a:ext cx="5248271" cy="299084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F80EF-1170-40ED-A481-18E798D7A3D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Ozonová vrstva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95B99-F667-41AF-A245-B39246DC8F4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Slouží k pohlcování ultrafialového záření ze Slunce</a:t>
            </a:r>
          </a:p>
          <a:p>
            <a:pPr lvl="0"/>
            <a:r>
              <a:rPr lang="cs-CZ" dirty="0"/>
              <a:t>Není všude stejná</a:t>
            </a:r>
          </a:p>
          <a:p>
            <a:pPr lvl="0"/>
            <a:r>
              <a:rPr lang="cs-CZ" dirty="0"/>
              <a:t>Nejtenčí je v oblasti pólů</a:t>
            </a:r>
          </a:p>
          <a:p>
            <a:pPr lvl="0"/>
            <a:r>
              <a:rPr lang="cs-CZ" dirty="0"/>
              <a:t>K jejímu ztenčení přispívá i průmyslové znečištění</a:t>
            </a:r>
          </a:p>
          <a:p>
            <a:pPr lvl="0"/>
            <a:r>
              <a:rPr lang="cs-CZ" dirty="0"/>
              <a:t>Velmi tenká část </a:t>
            </a:r>
          </a:p>
          <a:p>
            <a:pPr marL="0" lvl="0" indent="0">
              <a:buNone/>
            </a:pPr>
            <a:r>
              <a:rPr lang="cs-CZ" dirty="0"/>
              <a:t>ozonové vrstvy se nazývá ozonová díra</a:t>
            </a:r>
          </a:p>
          <a:p>
            <a:pPr lvl="0"/>
            <a:endParaRPr lang="cs-CZ" dirty="0"/>
          </a:p>
        </p:txBody>
      </p:sp>
      <p:pic>
        <p:nvPicPr>
          <p:cNvPr id="1026" name="Picture 2" descr="Jak ozonová vrstva funguje">
            <a:extLst>
              <a:ext uri="{FF2B5EF4-FFF2-40B4-BE49-F238E27FC236}">
                <a16:creationId xmlns:a16="http://schemas.microsoft.com/office/drawing/2014/main" id="{35858FC8-C7FA-4ECD-8D27-4201236BB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972" y="3043724"/>
            <a:ext cx="3674145" cy="361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82BAB-1BB1-43AC-ACA9-9C7E9CA18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Ozon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A65C7-DD41-4E4E-8EE6-CC53B3F45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Ozon je tedy plyn, který je přirozenou součástí zemské atmosféry. Zachycuje část UV záření poškozujícího přírodu a naše zdraví (označované jako UV-B), ale propouští jiné paprsky (označované jako UV-A), které jsou naopak pro život na Zemi důležité a potřebné.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Díky atmosférickému ozonu se proto na zemském povrchu mohla v uplynulých milionech let rozvíjet živá příroda a nakonec vzniknout i lidská civilizace. Ozonová vrstva se nachází ve výškách kolem 20 km a obklopuje celou zeměkouli jako jeden souvislý ochranný obal.</a:t>
            </a:r>
          </a:p>
          <a:p>
            <a:endParaRPr lang="cs-CZ" dirty="0"/>
          </a:p>
          <a:p>
            <a:r>
              <a:rPr lang="cs-CZ" dirty="0"/>
              <a:t>http://www.geology.cz/mujkousekzeme/veda/dira-do-sveta/ozonova-vrstva</a:t>
            </a:r>
          </a:p>
        </p:txBody>
      </p:sp>
      <p:pic>
        <p:nvPicPr>
          <p:cNvPr id="2050" name="Picture 2" descr="ozon – Airqis">
            <a:extLst>
              <a:ext uri="{FF2B5EF4-FFF2-40B4-BE49-F238E27FC236}">
                <a16:creationId xmlns:a16="http://schemas.microsoft.com/office/drawing/2014/main" id="{4F04B316-0092-4C45-8D4D-E41F2776B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204" y="365129"/>
            <a:ext cx="1285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63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D7914-619F-49C9-A13C-AA2AECFC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Skleníkový efekt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89AC0B-4A23-4C9D-AFD9-158CB5289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https://www.youtube.com/watch?v=jLO-6B4efr8</a:t>
            </a:r>
            <a:endParaRPr lang="cs-CZ" dirty="0"/>
          </a:p>
          <a:p>
            <a:r>
              <a:rPr lang="cs-CZ" dirty="0"/>
              <a:t>Podívej se na video a odpověz na otázky</a:t>
            </a:r>
          </a:p>
          <a:p>
            <a:r>
              <a:rPr lang="cs-CZ" dirty="0"/>
              <a:t>1. Jak vzniká skleníkový efekt na Zemi</a:t>
            </a:r>
          </a:p>
          <a:p>
            <a:r>
              <a:rPr lang="cs-CZ" dirty="0"/>
              <a:t>2. Jaký je jeho současný stav a čím je způsoben</a:t>
            </a:r>
          </a:p>
          <a:p>
            <a:r>
              <a:rPr lang="cs-CZ" dirty="0"/>
              <a:t>3. Může každý člověk nějak přispět k zlepšení situace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6" name="Picture 4" descr="Co všechno ovlivní to, co si vybereme k obědu? | Ekotým">
            <a:extLst>
              <a:ext uri="{FF2B5EF4-FFF2-40B4-BE49-F238E27FC236}">
                <a16:creationId xmlns:a16="http://schemas.microsoft.com/office/drawing/2014/main" id="{87D5AB92-0BA3-4E1B-BB2F-313EF4BBB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025" y="4346996"/>
            <a:ext cx="3090943" cy="228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8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AD32EF-D529-484E-B453-95AAA009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4000" dirty="0"/>
              <a:t>Stav atmosféry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0C1483-28AE-4965-B307-03A61AA8F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cs-CZ" sz="2000" dirty="0"/>
              <a:t>Okamžitý stav atmosféry se nazývá </a:t>
            </a:r>
            <a:r>
              <a:rPr lang="cs-CZ" sz="2000" b="1" dirty="0">
                <a:solidFill>
                  <a:srgbClr val="FF0000"/>
                </a:solidFill>
              </a:rPr>
              <a:t>počasí</a:t>
            </a:r>
          </a:p>
          <a:p>
            <a:r>
              <a:rPr lang="cs-CZ" sz="2000" dirty="0"/>
              <a:t>Dlouhodobý stav atmosféry na určitém místě se nazývá </a:t>
            </a:r>
            <a:r>
              <a:rPr lang="cs-CZ" sz="2000" b="1" dirty="0">
                <a:solidFill>
                  <a:srgbClr val="FF0000"/>
                </a:solidFill>
              </a:rPr>
              <a:t>podnebí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Free fotobanka : Příroda, mrak, nebe, Oblačno, vzduch, atmosféra, cestovat,  počasí, bouřka, kupa, oblaky, navždy, mraky, letadlo, podnebí, fantazie,  Bůh, vlhkost, biblický, věčný, meteorologický jev, Atmosféra Země, cloud  nine 3072x2304 - -">
            <a:extLst>
              <a:ext uri="{FF2B5EF4-FFF2-40B4-BE49-F238E27FC236}">
                <a16:creationId xmlns:a16="http://schemas.microsoft.com/office/drawing/2014/main" id="{CA5A2F16-4CD8-40BF-BB98-A1332EEA3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" r="20653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5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549529-6B88-463D-A451-11AD5F8BF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3700"/>
              <a:t>Vědy zabývající se stavy atmosféry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633869-66F1-444F-95E7-CF412ED09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cs-CZ" sz="2000"/>
              <a:t>Věda zabývající se počasím se nazývá meteorologie</a:t>
            </a:r>
          </a:p>
          <a:p>
            <a:r>
              <a:rPr lang="cs-CZ" sz="2000"/>
              <a:t>Věda zabývající se podnebím (cizím slovem klimatem) se nazývá klimatologie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METEOROLOGIE - VÝCVIKOVÉ STŘEDISKO PARAGLIDINGU">
            <a:extLst>
              <a:ext uri="{FF2B5EF4-FFF2-40B4-BE49-F238E27FC236}">
                <a16:creationId xmlns:a16="http://schemas.microsoft.com/office/drawing/2014/main" id="{A1F673B3-3476-4D1D-A951-810BD5EC7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4" r="3109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3683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326</Words>
  <Application>Microsoft Office PowerPoint</Application>
  <PresentationFormat>Širokoúhlá obrazovka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Atmosféra</vt:lpstr>
      <vt:lpstr>Složení</vt:lpstr>
      <vt:lpstr>Význam atmosféry</vt:lpstr>
      <vt:lpstr>Vrstvy</vt:lpstr>
      <vt:lpstr>Ozonová vrstva</vt:lpstr>
      <vt:lpstr>Ozon</vt:lpstr>
      <vt:lpstr>Skleníkový efekt</vt:lpstr>
      <vt:lpstr>Stav atmosféry</vt:lpstr>
      <vt:lpstr>Vědy zabývající se stavy atmosféry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Atmosféra</dc:title>
  <dc:creator>strnadovai@centrum.cz</dc:creator>
  <cp:lastModifiedBy>Iva Strnadová</cp:lastModifiedBy>
  <cp:revision>5</cp:revision>
  <dcterms:created xsi:type="dcterms:W3CDTF">2021-01-04T19:07:54Z</dcterms:created>
  <dcterms:modified xsi:type="dcterms:W3CDTF">2024-01-03T07:21:28Z</dcterms:modified>
</cp:coreProperties>
</file>