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2" r:id="rId6"/>
    <p:sldId id="259" r:id="rId7"/>
    <p:sldId id="260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9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76018-D683-4C17-9096-3E03E8B807C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014523-0E74-42B1-B1B1-40AB4547D1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08ACF8-8463-49B4-B1A7-A17B2DF42B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012EEB-E0C3-4FBD-9CE4-601FE722767E}" type="datetime1">
              <a:rPr lang="cs-CZ"/>
              <a:pPr lvl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3B9D3F-4820-4B43-87A9-51B90FAA26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7DEDCB-1192-45F9-825E-F05434512C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6010F-5999-4D6D-8423-5A4191D8210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3606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7A08E-F281-44DD-A996-43A1F4239B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F22690-2B95-4784-B02E-9781A360094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433421-07C9-45FD-AEF2-D9016E5869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D75829-ED3A-4734-92C2-1BC5C3ED71E6}" type="datetime1">
              <a:rPr lang="cs-CZ"/>
              <a:pPr lvl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885A35-D86F-40E7-B459-5D50DA83B7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273942-626E-4F3F-B1CA-363F2BBE01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E68DEA-1D0D-4D12-9508-8ED421D4672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97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AAE2390-C4A2-4E0B-824A-7F6801DD6AC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B08788-33A6-4607-BBFB-A69405E7A24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2C3EA6-F8E8-4B5D-9A6C-13B0A89191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EE9520-533A-4107-9478-F6B914549690}" type="datetime1">
              <a:rPr lang="cs-CZ"/>
              <a:pPr lvl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9A5596-798E-40EB-8605-019B2A488A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A5B744-CC61-4320-B501-19962D0FC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6CAB8E-A400-43BD-89C1-B0DC5F4DB7D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22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3D1E2-25EE-472F-8ACC-5905E5E740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A8373-199A-4670-852A-B26591C5D1C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D77629-E435-4ABE-95B9-202860412F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60F768-731D-4CC3-ADAD-CB9322A3940E}" type="datetime1">
              <a:rPr lang="cs-CZ"/>
              <a:pPr lvl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6065DA-F5F3-4212-9A5C-5C38F93348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1FBD44-AF35-4D08-84C9-F491352B7E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90D3B-F33F-4FDA-8FE3-4C344DF6207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9676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5CC78-5208-42F3-91DA-47EEB57122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5A8957-C203-4576-A737-60454DBB16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B2C220-079B-46A5-AC0E-D5730F9634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747458-156E-4795-83CF-A767C87C3811}" type="datetime1">
              <a:rPr lang="cs-CZ"/>
              <a:pPr lvl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A148AF-EDB4-46E6-B7B3-5A53E84F27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E8328F-8A50-40AE-9C35-F81F8DC5D8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344140-7933-4F62-8757-20F74736AD4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7D408-5888-4A62-BAD1-B359A5592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4D88BB-7A54-49CE-976B-DAB87BD7D6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48232F-71AD-4EEB-A9CF-75F7651D105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501B59-4435-46F1-940E-0E7489E29C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A24E5B-0FF9-4BA5-BC23-131AFA41940E}" type="datetime1">
              <a:rPr lang="cs-CZ"/>
              <a:pPr lvl="0"/>
              <a:t>09.02.2021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979A4F-E0AD-4C58-BA98-B2BCD7FD5A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2B2AF9-745E-4EF4-B118-99EAE1A2A0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3F5B24-D47C-4F75-A133-54CCEF57964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58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FB631-077A-4D37-9EB2-D836ADDC09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009151-C53E-47AA-982B-7876447030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1B704C-C53C-4674-8F18-2386F0C6CBE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0A6FD3-4B9A-4D00-AFD6-387F8DEBF1C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7AB0DC-1749-46B3-86DE-AD25B0A8ACC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E93887E-3B04-4B8C-BF73-66F33E7E9C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7D2C36-1AB5-44D2-AFF5-3AC631E2C02D}" type="datetime1">
              <a:rPr lang="cs-CZ"/>
              <a:pPr lvl="0"/>
              <a:t>09.02.2021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FF6781-C405-4554-93DB-B33DDFE025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25FF53-C096-4329-91C0-C7D9756720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A6AAFF-7C32-4ED8-ADB5-52653BD42F3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56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3EA87-2E1D-4073-9174-9DCE5B0C23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EAB232-434B-4A7C-BD25-0FE50FC1FD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F94596-27ED-47AA-A785-96AAC5D256A1}" type="datetime1">
              <a:rPr lang="cs-CZ"/>
              <a:pPr lvl="0"/>
              <a:t>09.02.2021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2074ED-4C4B-4A18-B511-E5FCFB697B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CFF969-5571-4C02-859C-9B46D05588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256D99-372C-4DFA-B840-5BCC009711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51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01A0C8-5CA8-4F79-9F8D-0A26975D1B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6E907-69D3-492B-BA56-E3D5B884BF96}" type="datetime1">
              <a:rPr lang="cs-CZ"/>
              <a:pPr lvl="0"/>
              <a:t>09.02.2021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413DC6-1BEE-4248-8FF0-CAF86F52CE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C4C4E9-F375-4704-9689-1E7AB8FFF6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7A6213-8167-47A5-B835-F3EB90F9F73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7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27300-0049-4E9A-8629-1819652FD6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657533-B2DD-4878-9910-CA42551907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6FAE1A-3CF5-4A5D-B1FB-356A7A0E9B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BA94E9-7595-4C3B-98A5-3020A6E750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3B36E4-AEF8-49A0-A814-4B3EA5E9AB56}" type="datetime1">
              <a:rPr lang="cs-CZ"/>
              <a:pPr lvl="0"/>
              <a:t>09.02.2021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D40159-EE84-443B-A688-009E2BE9D9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C35B2A-EE4F-4C1C-8007-B03F9D8F11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13148D-E73B-4133-B85A-2E4F22AEDAD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4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A352E-D25A-467A-A350-3662C7BE41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4C3D739-23BF-4C7B-8E6C-F9A7BAF204B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6E6868-3866-40DB-AC49-1A87D46867F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FA4B92-C137-48BB-BF10-816220C42C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6BAC48-4234-45AA-B4F5-50A9899F6C60}" type="datetime1">
              <a:rPr lang="cs-CZ"/>
              <a:pPr lvl="0"/>
              <a:t>09.02.2021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955C6C-6CB3-475E-9FFD-26ACAC3778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125B06-401A-4260-A8A8-DB746D83C2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C40BF6-C5C3-4B8C-BDAD-A258DE01F17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37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5CB532-DB45-4FA1-874B-0490FA9F16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C69707-A294-4863-ABF3-D8B1A59123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1FE23C-CA8F-4D8B-9FCD-98D8DC1D25C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A470CEA-34FA-446A-9EF3-76EB31EC7AFB}" type="datetime1">
              <a:rPr lang="cs-CZ"/>
              <a:pPr lvl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ECCA3D-AF91-4445-ADEB-3CDAB8B5925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08A369-BEA8-4DF8-ADC6-071CC174410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6DEA032-832F-4DA0-82C5-89142E6DF4D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EABFD-8436-4949-87A3-8D8C93BB40C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141512" y="3096990"/>
            <a:ext cx="9144000" cy="2665869"/>
          </a:xfrm>
        </p:spPr>
        <p:txBody>
          <a:bodyPr/>
          <a:lstStyle/>
          <a:p>
            <a:pPr lvl="0"/>
            <a:r>
              <a:rPr lang="cs-CZ" sz="8800" b="1">
                <a:solidFill>
                  <a:srgbClr val="FFFF00"/>
                </a:solidFill>
              </a:rPr>
              <a:t>Naše vlast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4">
            <a:extLst>
              <a:ext uri="{FF2B5EF4-FFF2-40B4-BE49-F238E27FC236}">
                <a16:creationId xmlns:a16="http://schemas.microsoft.com/office/drawing/2014/main" id="{AA13B98F-E4FC-4B89-B3E5-D694C483911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46">
            <a:extLst>
              <a:ext uri="{FF2B5EF4-FFF2-40B4-BE49-F238E27FC236}">
                <a16:creationId xmlns:a16="http://schemas.microsoft.com/office/drawing/2014/main" id="{51446BA7-A54C-479C-9C58-5BAE02A70B58}"/>
              </a:ext>
            </a:extLst>
          </p:cNvPr>
          <p:cNvSpPr>
            <a:spLocks noMove="1" noResize="1"/>
          </p:cNvSpPr>
          <p:nvPr/>
        </p:nvSpPr>
        <p:spPr>
          <a:xfrm>
            <a:off x="554419" y="4218904"/>
            <a:ext cx="11167448" cy="208931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DEDEDE"/>
            </a:solidFill>
            <a:prstDash val="solid"/>
            <a:miter/>
          </a:ln>
          <a:effectLst>
            <a:outerShdw dist="38096" dir="2700000" algn="tl">
              <a:srgbClr val="C5C3C3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396934A-4238-43C7-9A90-AAE1F26AB2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435050"/>
            <a:ext cx="3093716" cy="1645920"/>
          </a:xfrm>
        </p:spPr>
        <p:txBody>
          <a:bodyPr/>
          <a:lstStyle/>
          <a:p>
            <a:pPr lvl="0"/>
            <a:r>
              <a:rPr lang="cs-CZ" sz="2600" b="1"/>
              <a:t>Státní hymna</a:t>
            </a:r>
          </a:p>
        </p:txBody>
      </p:sp>
      <p:pic>
        <p:nvPicPr>
          <p:cNvPr id="5" name="Picture 4" descr="Image result for j k tyl">
            <a:extLst>
              <a:ext uri="{FF2B5EF4-FFF2-40B4-BE49-F238E27FC236}">
                <a16:creationId xmlns:a16="http://schemas.microsoft.com/office/drawing/2014/main" id="{330A1F70-6C7D-43C5-91D0-64AB0478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19" r="3" b="10521"/>
          <a:stretch>
            <a:fillRect/>
          </a:stretch>
        </p:blipFill>
        <p:spPr>
          <a:xfrm>
            <a:off x="18" y="-9"/>
            <a:ext cx="3931901" cy="40050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Image result for f škroup">
            <a:extLst>
              <a:ext uri="{FF2B5EF4-FFF2-40B4-BE49-F238E27FC236}">
                <a16:creationId xmlns:a16="http://schemas.microsoft.com/office/drawing/2014/main" id="{1FE948B4-34AD-4F36-B003-62B88E5EBC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26766"/>
          <a:stretch>
            <a:fillRect/>
          </a:stretch>
        </p:blipFill>
        <p:spPr>
          <a:xfrm>
            <a:off x="4130043" y="9"/>
            <a:ext cx="3931920" cy="40050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2" descr="Image result for státní hymna">
            <a:extLst>
              <a:ext uri="{FF2B5EF4-FFF2-40B4-BE49-F238E27FC236}">
                <a16:creationId xmlns:a16="http://schemas.microsoft.com/office/drawing/2014/main" id="{F7248713-A68A-40F8-AFF4-2B8FC22733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505" r="12864" b="-2"/>
          <a:stretch>
            <a:fillRect/>
          </a:stretch>
        </p:blipFill>
        <p:spPr>
          <a:xfrm>
            <a:off x="8260076" y="0"/>
            <a:ext cx="3931920" cy="4005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48">
            <a:extLst>
              <a:ext uri="{FF2B5EF4-FFF2-40B4-BE49-F238E27FC236}">
                <a16:creationId xmlns:a16="http://schemas.microsoft.com/office/drawing/2014/main" id="{24E1433E-6549-4420-9F00-A7D3DA473AF7}"/>
              </a:ext>
            </a:extLst>
          </p:cNvPr>
          <p:cNvSpPr>
            <a:spLocks noMove="1" noResize="1"/>
          </p:cNvSpPr>
          <p:nvPr/>
        </p:nvSpPr>
        <p:spPr>
          <a:xfrm>
            <a:off x="490411" y="4911516"/>
            <a:ext cx="128016" cy="704088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angle 150">
            <a:extLst>
              <a:ext uri="{FF2B5EF4-FFF2-40B4-BE49-F238E27FC236}">
                <a16:creationId xmlns:a16="http://schemas.microsoft.com/office/drawing/2014/main" id="{9064A1B9-782F-488B-8870-CC4EC2BF734E}"/>
              </a:ext>
            </a:extLst>
          </p:cNvPr>
          <p:cNvSpPr>
            <a:spLocks noMove="1" noResize="1"/>
          </p:cNvSpPr>
          <p:nvPr/>
        </p:nvSpPr>
        <p:spPr>
          <a:xfrm rot="5400013">
            <a:off x="3398523" y="5254416"/>
            <a:ext cx="1463040" cy="18288"/>
          </a:xfrm>
          <a:prstGeom prst="rect">
            <a:avLst/>
          </a:pr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086E0B60-5799-47CB-B307-39044AFC5B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80268" y="4435050"/>
            <a:ext cx="7104183" cy="1645920"/>
          </a:xfrm>
        </p:spPr>
        <p:txBody>
          <a:bodyPr anchor="ctr"/>
          <a:lstStyle/>
          <a:p>
            <a:pPr lvl="0">
              <a:lnSpc>
                <a:spcPct val="70000"/>
              </a:lnSpc>
            </a:pPr>
            <a:r>
              <a:rPr lang="cs-CZ" sz="1700"/>
              <a:t>Autor slov: Josef Kajetán Tyl</a:t>
            </a:r>
          </a:p>
          <a:p>
            <a:pPr lvl="0">
              <a:lnSpc>
                <a:spcPct val="70000"/>
              </a:lnSpc>
            </a:pPr>
            <a:r>
              <a:rPr lang="cs-CZ" sz="1700"/>
              <a:t>Autor hudby: František Škroup</a:t>
            </a:r>
          </a:p>
          <a:p>
            <a:pPr lvl="0">
              <a:lnSpc>
                <a:spcPct val="70000"/>
              </a:lnSpc>
            </a:pPr>
            <a:r>
              <a:rPr lang="cs-CZ" sz="1700"/>
              <a:t>Tato píseň je součástí divadelní hry „Fidlovačka aneb Žádný řev a žádná rvačka“.</a:t>
            </a:r>
          </a:p>
          <a:p>
            <a:pPr lvl="0">
              <a:lnSpc>
                <a:spcPct val="70000"/>
              </a:lnSpc>
            </a:pPr>
            <a:r>
              <a:rPr lang="cs-CZ" sz="1700"/>
              <a:t>Hraje se při slavnostních příležitostech, na počest vítězůpři sportovních utkáních apod.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>
            <a:extLst>
              <a:ext uri="{FF2B5EF4-FFF2-40B4-BE49-F238E27FC236}">
                <a16:creationId xmlns:a16="http://schemas.microsoft.com/office/drawing/2014/main" id="{62AF4A93-BBCA-4ACF-8A91-EC3B1B52D20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736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863D283-854D-45D1-A2AA-8EA0A83786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888" y="4883545"/>
            <a:ext cx="3876086" cy="1556903"/>
          </a:xfrm>
        </p:spPr>
        <p:txBody>
          <a:bodyPr/>
          <a:lstStyle/>
          <a:p>
            <a:pPr lvl="0"/>
            <a:r>
              <a:rPr lang="cs-CZ" sz="3200" b="1"/>
              <a:t>Korunovační klenoty – symbol české státnosti</a:t>
            </a:r>
          </a:p>
        </p:txBody>
      </p:sp>
      <p:sp>
        <p:nvSpPr>
          <p:cNvPr id="4" name="Rectangle 74">
            <a:extLst>
              <a:ext uri="{FF2B5EF4-FFF2-40B4-BE49-F238E27FC236}">
                <a16:creationId xmlns:a16="http://schemas.microsoft.com/office/drawing/2014/main" id="{8930148E-50CD-4170-89F0-58F5E003CC5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865845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76">
            <a:extLst>
              <a:ext uri="{FF2B5EF4-FFF2-40B4-BE49-F238E27FC236}">
                <a16:creationId xmlns:a16="http://schemas.microsoft.com/office/drawing/2014/main" id="{E738F334-5763-480E-A52A-11E0407AB78D}"/>
              </a:ext>
            </a:extLst>
          </p:cNvPr>
          <p:cNvSpPr>
            <a:spLocks noMove="1" noResize="1"/>
          </p:cNvSpPr>
          <p:nvPr/>
        </p:nvSpPr>
        <p:spPr>
          <a:xfrm>
            <a:off x="517888" y="0"/>
            <a:ext cx="11231748" cy="458818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127001" dir="5400000" algn="tl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2" descr="Image result for korunovační klenoty">
            <a:extLst>
              <a:ext uri="{FF2B5EF4-FFF2-40B4-BE49-F238E27FC236}">
                <a16:creationId xmlns:a16="http://schemas.microsoft.com/office/drawing/2014/main" id="{A61B2774-4367-4552-BDD5-0B92577DF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87" b="22899"/>
          <a:stretch>
            <a:fillRect/>
          </a:stretch>
        </p:blipFill>
        <p:spPr>
          <a:xfrm>
            <a:off x="959205" y="364141"/>
            <a:ext cx="10369643" cy="38679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78">
            <a:extLst>
              <a:ext uri="{FF2B5EF4-FFF2-40B4-BE49-F238E27FC236}">
                <a16:creationId xmlns:a16="http://schemas.microsoft.com/office/drawing/2014/main" id="{EE3036E0-05AB-48B8-9EDC-EE386A749830}"/>
              </a:ext>
            </a:extLst>
          </p:cNvPr>
          <p:cNvSpPr>
            <a:spLocks noMove="1" noResize="1"/>
          </p:cNvSpPr>
          <p:nvPr/>
        </p:nvSpPr>
        <p:spPr>
          <a:xfrm rot="5399996" flipH="1">
            <a:off x="4001103" y="5661132"/>
            <a:ext cx="1463040" cy="45720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Content Placeholder 10245">
            <a:extLst>
              <a:ext uri="{FF2B5EF4-FFF2-40B4-BE49-F238E27FC236}">
                <a16:creationId xmlns:a16="http://schemas.microsoft.com/office/drawing/2014/main" id="{8D46B8C3-27B2-43A3-A700-9E046D727D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62720" y="4883545"/>
            <a:ext cx="6586916" cy="1556903"/>
          </a:xfrm>
        </p:spPr>
        <p:txBody>
          <a:bodyPr anchor="ctr"/>
          <a:lstStyle/>
          <a:p>
            <a:pPr lvl="0"/>
            <a:r>
              <a:rPr lang="cs-CZ" dirty="0"/>
              <a:t>Koruna, žezlo, jablko</a:t>
            </a:r>
            <a:r>
              <a:rPr lang="cs-CZ"/>
              <a:t>, korunovační roucho</a:t>
            </a:r>
          </a:p>
          <a:p>
            <a:pPr lvl="0"/>
            <a:r>
              <a:rPr lang="cs-CZ" dirty="0"/>
              <a:t>Jsou uloženy v chrámu sv. Víta v Praze, v komoře nad svatováclavskou kaplí.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>
            <a:extLst>
              <a:ext uri="{FF2B5EF4-FFF2-40B4-BE49-F238E27FC236}">
                <a16:creationId xmlns:a16="http://schemas.microsoft.com/office/drawing/2014/main" id="{4A290FD7-258E-4969-A849-2708AC4012F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72">
            <a:extLst>
              <a:ext uri="{FF2B5EF4-FFF2-40B4-BE49-F238E27FC236}">
                <a16:creationId xmlns:a16="http://schemas.microsoft.com/office/drawing/2014/main" id="{DA6F5959-93FD-44BC-8CD8-65659AE1C3E0}"/>
              </a:ext>
            </a:extLst>
          </p:cNvPr>
          <p:cNvSpPr>
            <a:spLocks noMove="1" noResize="1"/>
          </p:cNvSpPr>
          <p:nvPr/>
        </p:nvSpPr>
        <p:spPr>
          <a:xfrm>
            <a:off x="409578" y="633615"/>
            <a:ext cx="4279382" cy="549592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1E1E1"/>
            </a:solidFill>
            <a:prstDash val="solid"/>
            <a:miter/>
          </a:ln>
          <a:effectLst>
            <a:outerShdw dist="38096" dir="2700000" algn="tl">
              <a:srgbClr val="D9D9D9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F000C3F-F5D0-47BB-AACB-E961128C38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248" y="978618"/>
            <a:ext cx="3410712" cy="1106424"/>
          </a:xfrm>
        </p:spPr>
        <p:txBody>
          <a:bodyPr/>
          <a:lstStyle/>
          <a:p>
            <a:pPr lvl="0"/>
            <a:r>
              <a:rPr lang="cs-CZ" sz="2800"/>
              <a:t>Regiony</a:t>
            </a:r>
          </a:p>
        </p:txBody>
      </p:sp>
      <p:sp>
        <p:nvSpPr>
          <p:cNvPr id="5" name="Rectangle 74">
            <a:extLst>
              <a:ext uri="{FF2B5EF4-FFF2-40B4-BE49-F238E27FC236}">
                <a16:creationId xmlns:a16="http://schemas.microsoft.com/office/drawing/2014/main" id="{5A65CF32-B3FC-4467-8D47-2FCA8F274AC8}"/>
              </a:ext>
            </a:extLst>
          </p:cNvPr>
          <p:cNvSpPr>
            <a:spLocks noMove="1" noResize="1"/>
          </p:cNvSpPr>
          <p:nvPr/>
        </p:nvSpPr>
        <p:spPr>
          <a:xfrm>
            <a:off x="345570" y="1170432"/>
            <a:ext cx="128016" cy="704088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76">
            <a:extLst>
              <a:ext uri="{FF2B5EF4-FFF2-40B4-BE49-F238E27FC236}">
                <a16:creationId xmlns:a16="http://schemas.microsoft.com/office/drawing/2014/main" id="{C9319C11-0EB9-470F-8C7B-7FBDD43B7B30}"/>
              </a:ext>
            </a:extLst>
          </p:cNvPr>
          <p:cNvSpPr>
            <a:spLocks noMove="1" noResize="1"/>
          </p:cNvSpPr>
          <p:nvPr/>
        </p:nvSpPr>
        <p:spPr>
          <a:xfrm>
            <a:off x="877458" y="2121408"/>
            <a:ext cx="3328416" cy="9144"/>
          </a:xfrm>
          <a:prstGeom prst="rect">
            <a:avLst/>
          </a:pr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DF2343B-43BC-4FEE-9884-77B0C5ED69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1248" y="2359152"/>
            <a:ext cx="3410712" cy="3425040"/>
          </a:xfrm>
        </p:spPr>
        <p:txBody>
          <a:bodyPr/>
          <a:lstStyle/>
          <a:p>
            <a:pPr lvl="0"/>
            <a:r>
              <a:rPr lang="cs-CZ" sz="1600"/>
              <a:t>Dříve se život obyvatel naší vlasti lišil podle toho, v jaké oblasti žili – hory, úrodná nížina apod.</a:t>
            </a:r>
          </a:p>
          <a:p>
            <a:pPr lvl="0"/>
            <a:r>
              <a:rPr lang="cs-CZ" sz="1600"/>
              <a:t>Každá oblast měla své zvyky a tradice, slavnosti, kroje, nářečí a stavby.</a:t>
            </a:r>
          </a:p>
          <a:p>
            <a:pPr lvl="0"/>
            <a:r>
              <a:rPr lang="cs-CZ" sz="1600"/>
              <a:t>Dnes je oblastí, kde se staré tradice dodržují a  příležitostech se nosí kroje, už méně.</a:t>
            </a:r>
          </a:p>
          <a:p>
            <a:pPr lvl="0"/>
            <a:r>
              <a:rPr lang="cs-CZ" sz="1600"/>
              <a:t>V Čechách je to například Chodsko nebo Podkrkonoší. Na Moravě jich je více – Haná, Slovácko, Valašsko…</a:t>
            </a:r>
          </a:p>
        </p:txBody>
      </p:sp>
      <p:pic>
        <p:nvPicPr>
          <p:cNvPr id="8" name="Picture 2" descr="Image result for národopisné oblasti">
            <a:extLst>
              <a:ext uri="{FF2B5EF4-FFF2-40B4-BE49-F238E27FC236}">
                <a16:creationId xmlns:a16="http://schemas.microsoft.com/office/drawing/2014/main" id="{7AFD538A-1A35-48E7-9B37-F98DFDFF9C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6" r="6743" b="-1"/>
          <a:stretch>
            <a:fillRect/>
          </a:stretch>
        </p:blipFill>
        <p:spPr>
          <a:xfrm>
            <a:off x="5124453" y="634383"/>
            <a:ext cx="6657216" cy="54951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A6CAC-970A-434E-8F9B-34BE428248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Podkrkonoší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0060CF-39D4-4CA3-A9B0-4D8DF5B5F6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16" y="365129"/>
            <a:ext cx="3659467" cy="274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odkrkonoší kroje">
            <a:extLst>
              <a:ext uri="{FF2B5EF4-FFF2-40B4-BE49-F238E27FC236}">
                <a16:creationId xmlns:a16="http://schemas.microsoft.com/office/drawing/2014/main" id="{E4B1EE62-D16D-4267-9C08-9E46D78C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8" y="1566130"/>
            <a:ext cx="48768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kyselo">
            <a:extLst>
              <a:ext uri="{FF2B5EF4-FFF2-40B4-BE49-F238E27FC236}">
                <a16:creationId xmlns:a16="http://schemas.microsoft.com/office/drawing/2014/main" id="{B3157249-8E79-48F4-805B-640DBF8A9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63" y="3429000"/>
            <a:ext cx="4461300" cy="30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A98E6-CCD9-41EE-8E41-A5394CD1DE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Chodsko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8BDF51-C91C-4042-9676-66266601D16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Dodnes jsou živá různá lidová řemesla – krajkářství, paličkování nebo výroba tradiční lidové keramiky s typickým chodským vzorem, nebo výroba typické chodské speciality – chodských koláčů, toč nebo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báč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Z </a:t>
            </a:r>
            <a:r>
              <a:rPr lang="cs-CZ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Chodska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dnes pochází také české národní plemeno psa – chodský pes.</a:t>
            </a:r>
            <a:endParaRPr lang="cs-CZ" dirty="0"/>
          </a:p>
        </p:txBody>
      </p:sp>
      <p:pic>
        <p:nvPicPr>
          <p:cNvPr id="1026" name="Picture 2" descr="Image result for chodsko tradice">
            <a:extLst>
              <a:ext uri="{FF2B5EF4-FFF2-40B4-BE49-F238E27FC236}">
                <a16:creationId xmlns:a16="http://schemas.microsoft.com/office/drawing/2014/main" id="{874EF428-547B-4997-AED2-F175893E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98" y="3951820"/>
            <a:ext cx="4093009" cy="24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odsko tradice">
            <a:extLst>
              <a:ext uri="{FF2B5EF4-FFF2-40B4-BE49-F238E27FC236}">
                <a16:creationId xmlns:a16="http://schemas.microsoft.com/office/drawing/2014/main" id="{EB8F7A08-AD33-4505-991A-2D334AC1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9" y="16232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hodsko tradice">
            <a:extLst>
              <a:ext uri="{FF2B5EF4-FFF2-40B4-BE49-F238E27FC236}">
                <a16:creationId xmlns:a16="http://schemas.microsoft.com/office/drawing/2014/main" id="{6B199447-81FD-4A52-9DAB-A644E504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" y="3936738"/>
            <a:ext cx="3334382" cy="24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hodsko tradice">
            <a:extLst>
              <a:ext uri="{FF2B5EF4-FFF2-40B4-BE49-F238E27FC236}">
                <a16:creationId xmlns:a16="http://schemas.microsoft.com/office/drawing/2014/main" id="{71F601AE-729B-4ED1-BF21-69573A54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73" y="123551"/>
            <a:ext cx="2383958" cy="163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odský vlčák">
            <a:extLst>
              <a:ext uri="{FF2B5EF4-FFF2-40B4-BE49-F238E27FC236}">
                <a16:creationId xmlns:a16="http://schemas.microsoft.com/office/drawing/2014/main" id="{080A32A0-30CE-4402-B739-F8540F36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801" y="4104884"/>
            <a:ext cx="3322788" cy="220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479EA-8246-4E7A-BBA0-A8A2DE462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Haná</a:t>
            </a:r>
          </a:p>
        </p:txBody>
      </p:sp>
      <p:pic>
        <p:nvPicPr>
          <p:cNvPr id="3074" name="Picture 2" descr="Image result for haná tradice">
            <a:extLst>
              <a:ext uri="{FF2B5EF4-FFF2-40B4-BE49-F238E27FC236}">
                <a16:creationId xmlns:a16="http://schemas.microsoft.com/office/drawing/2014/main" id="{576E9A1B-AA7A-499F-9E99-0A995F391D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47" y="515799"/>
            <a:ext cx="60007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ná kraslice">
            <a:extLst>
              <a:ext uri="{FF2B5EF4-FFF2-40B4-BE49-F238E27FC236}">
                <a16:creationId xmlns:a16="http://schemas.microsoft.com/office/drawing/2014/main" id="{D37EC182-4276-4336-8D76-710D5F8C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4" y="1749419"/>
            <a:ext cx="3997572" cy="31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anácké nářečí">
            <a:extLst>
              <a:ext uri="{FF2B5EF4-FFF2-40B4-BE49-F238E27FC236}">
                <a16:creationId xmlns:a16="http://schemas.microsoft.com/office/drawing/2014/main" id="{B100CDD6-0452-4C7F-88EA-8A6668640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09" y="4161732"/>
            <a:ext cx="3281613" cy="22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0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>
            <a:extLst>
              <a:ext uri="{FF2B5EF4-FFF2-40B4-BE49-F238E27FC236}">
                <a16:creationId xmlns:a16="http://schemas.microsoft.com/office/drawing/2014/main" id="{2344116B-801E-49DC-99A6-A1C59BE2EE9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72">
            <a:extLst>
              <a:ext uri="{FF2B5EF4-FFF2-40B4-BE49-F238E27FC236}">
                <a16:creationId xmlns:a16="http://schemas.microsoft.com/office/drawing/2014/main" id="{6485EFDB-4137-440C-8BFC-EAE1FE534A36}"/>
              </a:ext>
            </a:extLst>
          </p:cNvPr>
          <p:cNvSpPr>
            <a:spLocks noMove="1" noResize="1"/>
          </p:cNvSpPr>
          <p:nvPr/>
        </p:nvSpPr>
        <p:spPr>
          <a:xfrm>
            <a:off x="7503045" y="633615"/>
            <a:ext cx="4279382" cy="549592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DEDEDE"/>
            </a:solidFill>
            <a:prstDash val="solid"/>
            <a:miter/>
          </a:ln>
          <a:effectLst>
            <a:outerShdw dist="38096" dir="2700000" algn="tl">
              <a:srgbClr val="D9D9D9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D20711B-E0FC-4964-8FF7-5F284EC7EF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8537" y="978618"/>
            <a:ext cx="3404594" cy="1106424"/>
          </a:xfrm>
        </p:spPr>
        <p:txBody>
          <a:bodyPr/>
          <a:lstStyle/>
          <a:p>
            <a:pPr lvl="0"/>
            <a:r>
              <a:rPr lang="cs-CZ" sz="2800"/>
              <a:t>Naše vlast</a:t>
            </a:r>
          </a:p>
        </p:txBody>
      </p:sp>
      <p:pic>
        <p:nvPicPr>
          <p:cNvPr id="5" name="Picture 2" descr="Image result for česká republika mapa čechy morava  slezsko">
            <a:extLst>
              <a:ext uri="{FF2B5EF4-FFF2-40B4-BE49-F238E27FC236}">
                <a16:creationId xmlns:a16="http://schemas.microsoft.com/office/drawing/2014/main" id="{B444DA75-F18C-4279-BBB1-AAEFA9382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497412"/>
            <a:ext cx="6647688" cy="37625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74">
            <a:extLst>
              <a:ext uri="{FF2B5EF4-FFF2-40B4-BE49-F238E27FC236}">
                <a16:creationId xmlns:a16="http://schemas.microsoft.com/office/drawing/2014/main" id="{7F323B30-E85B-4E09-A0D0-BC739C4741B1}"/>
              </a:ext>
            </a:extLst>
          </p:cNvPr>
          <p:cNvSpPr>
            <a:spLocks noMove="1" noResize="1"/>
          </p:cNvSpPr>
          <p:nvPr/>
        </p:nvSpPr>
        <p:spPr>
          <a:xfrm>
            <a:off x="7439037" y="1181532"/>
            <a:ext cx="128016" cy="704088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76">
            <a:extLst>
              <a:ext uri="{FF2B5EF4-FFF2-40B4-BE49-F238E27FC236}">
                <a16:creationId xmlns:a16="http://schemas.microsoft.com/office/drawing/2014/main" id="{3E870FDE-DF86-4B91-8082-2C792E9CE2BE}"/>
              </a:ext>
            </a:extLst>
          </p:cNvPr>
          <p:cNvSpPr>
            <a:spLocks noMove="1" noResize="1"/>
          </p:cNvSpPr>
          <p:nvPr/>
        </p:nvSpPr>
        <p:spPr>
          <a:xfrm>
            <a:off x="7965695" y="2095173"/>
            <a:ext cx="3328416" cy="9144"/>
          </a:xfrm>
          <a:prstGeom prst="rect">
            <a:avLst/>
          </a:pr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1D72E57-DFAA-4AD4-9327-898A2411DF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38528" y="2252871"/>
            <a:ext cx="3404594" cy="3557015"/>
          </a:xfrm>
        </p:spPr>
        <p:txBody>
          <a:bodyPr/>
          <a:lstStyle/>
          <a:p>
            <a:pPr lvl="0"/>
            <a:r>
              <a:rPr lang="cs-CZ" sz="1700"/>
              <a:t>Naší vlastí je Česká republika. Má bohatou historii. Mnohokrát se měnily její hranice.</a:t>
            </a:r>
          </a:p>
          <a:p>
            <a:pPr lvl="0"/>
            <a:r>
              <a:rPr lang="cs-CZ" sz="1700"/>
              <a:t>Dnešní území České republiky vzniklo 1. 1. 1993 po rozdělení se Slovenskem.</a:t>
            </a:r>
          </a:p>
          <a:p>
            <a:pPr lvl="0"/>
            <a:r>
              <a:rPr lang="cs-CZ" sz="1700"/>
              <a:t>Česká republika je demokratickou zemí. Jsou zde dodržována základní lidská práva. Její obyvatelé svobodně volí své zástupce do správy obcí a do parlamentu. V posledních letech volí též prezidenta republiky.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>
            <a:extLst>
              <a:ext uri="{FF2B5EF4-FFF2-40B4-BE49-F238E27FC236}">
                <a16:creationId xmlns:a16="http://schemas.microsoft.com/office/drawing/2014/main" id="{F6656482-5B6F-4E3B-A8EC-52BAA0D070D3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72">
            <a:extLst>
              <a:ext uri="{FF2B5EF4-FFF2-40B4-BE49-F238E27FC236}">
                <a16:creationId xmlns:a16="http://schemas.microsoft.com/office/drawing/2014/main" id="{9914F58F-2ED7-4BB8-A959-2524758B0CD2}"/>
              </a:ext>
            </a:extLst>
          </p:cNvPr>
          <p:cNvSpPr>
            <a:spLocks noMove="1" noResize="1"/>
          </p:cNvSpPr>
          <p:nvPr/>
        </p:nvSpPr>
        <p:spPr>
          <a:xfrm>
            <a:off x="7503045" y="633615"/>
            <a:ext cx="4279382" cy="549592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DEDEDE"/>
            </a:solidFill>
            <a:prstDash val="solid"/>
            <a:miter/>
          </a:ln>
          <a:effectLst>
            <a:outerShdw dist="38096" dir="2700000" algn="tl">
              <a:srgbClr val="D9D9D9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CDCD1A5-7BE6-47E1-BBA5-38C9F1279C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8537" y="978618"/>
            <a:ext cx="3404594" cy="1106424"/>
          </a:xfrm>
        </p:spPr>
        <p:txBody>
          <a:bodyPr/>
          <a:lstStyle/>
          <a:p>
            <a:pPr lvl="0"/>
            <a:r>
              <a:rPr lang="cs-CZ" sz="3200" b="1"/>
              <a:t>Státní symboly</a:t>
            </a:r>
          </a:p>
        </p:txBody>
      </p:sp>
      <p:pic>
        <p:nvPicPr>
          <p:cNvPr id="5" name="Picture 2" descr="Image result for český lev">
            <a:extLst>
              <a:ext uri="{FF2B5EF4-FFF2-40B4-BE49-F238E27FC236}">
                <a16:creationId xmlns:a16="http://schemas.microsoft.com/office/drawing/2014/main" id="{B1ED2D6F-E1CC-4526-8844-962EE9220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186900"/>
            <a:ext cx="6647688" cy="43836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74">
            <a:extLst>
              <a:ext uri="{FF2B5EF4-FFF2-40B4-BE49-F238E27FC236}">
                <a16:creationId xmlns:a16="http://schemas.microsoft.com/office/drawing/2014/main" id="{53D5DABE-39CC-4174-A15E-381435D783FE}"/>
              </a:ext>
            </a:extLst>
          </p:cNvPr>
          <p:cNvSpPr>
            <a:spLocks noMove="1" noResize="1"/>
          </p:cNvSpPr>
          <p:nvPr/>
        </p:nvSpPr>
        <p:spPr>
          <a:xfrm>
            <a:off x="7439037" y="1181532"/>
            <a:ext cx="128016" cy="704088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76">
            <a:extLst>
              <a:ext uri="{FF2B5EF4-FFF2-40B4-BE49-F238E27FC236}">
                <a16:creationId xmlns:a16="http://schemas.microsoft.com/office/drawing/2014/main" id="{F3EECC97-989D-4202-BB31-52E6B9915FFF}"/>
              </a:ext>
            </a:extLst>
          </p:cNvPr>
          <p:cNvSpPr>
            <a:spLocks noMove="1" noResize="1"/>
          </p:cNvSpPr>
          <p:nvPr/>
        </p:nvSpPr>
        <p:spPr>
          <a:xfrm>
            <a:off x="7965695" y="2095173"/>
            <a:ext cx="3328416" cy="9144"/>
          </a:xfrm>
          <a:prstGeom prst="rect">
            <a:avLst/>
          </a:pr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FF69E0C6-0849-4F35-99C2-79E8EF5A53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38528" y="2252871"/>
            <a:ext cx="3404594" cy="3557015"/>
          </a:xfrm>
        </p:spPr>
        <p:txBody>
          <a:bodyPr/>
          <a:lstStyle/>
          <a:p>
            <a:pPr lvl="0"/>
            <a:r>
              <a:rPr lang="cs-CZ" sz="2400"/>
              <a:t>Velký státní znak</a:t>
            </a:r>
          </a:p>
          <a:p>
            <a:pPr lvl="0"/>
            <a:r>
              <a:rPr lang="cs-CZ" sz="2400"/>
              <a:t>Malý státní znak</a:t>
            </a:r>
          </a:p>
          <a:p>
            <a:pPr lvl="0"/>
            <a:r>
              <a:rPr lang="cs-CZ" sz="2400"/>
              <a:t>Státní hymna</a:t>
            </a:r>
          </a:p>
          <a:p>
            <a:pPr lvl="0"/>
            <a:r>
              <a:rPr lang="cs-CZ" sz="2400"/>
              <a:t>Státní pečeť</a:t>
            </a:r>
          </a:p>
          <a:p>
            <a:pPr lvl="0"/>
            <a:r>
              <a:rPr lang="cs-CZ" sz="2400"/>
              <a:t>Státní vlajka</a:t>
            </a:r>
          </a:p>
          <a:p>
            <a:pPr lvl="0"/>
            <a:r>
              <a:rPr lang="cs-CZ" sz="2400"/>
              <a:t>Vlajka prezidenta republiky</a:t>
            </a:r>
          </a:p>
          <a:p>
            <a:pPr lvl="0"/>
            <a:r>
              <a:rPr lang="cs-CZ" sz="2400"/>
              <a:t>Státní barvy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>
            <a:extLst>
              <a:ext uri="{FF2B5EF4-FFF2-40B4-BE49-F238E27FC236}">
                <a16:creationId xmlns:a16="http://schemas.microsoft.com/office/drawing/2014/main" id="{568FA2A6-B481-4DCA-B15D-D57EBCFFF45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6F2E479-0301-4561-BAFA-6315E3E39F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/>
          <a:lstStyle/>
          <a:p>
            <a:pPr lvl="0"/>
            <a:r>
              <a:rPr lang="cs-CZ" sz="3600"/>
              <a:t>Státní vlajka</a:t>
            </a:r>
          </a:p>
        </p:txBody>
      </p:sp>
      <p:sp>
        <p:nvSpPr>
          <p:cNvPr id="4" name="Rectangle 74">
            <a:extLst>
              <a:ext uri="{FF2B5EF4-FFF2-40B4-BE49-F238E27FC236}">
                <a16:creationId xmlns:a16="http://schemas.microsoft.com/office/drawing/2014/main" id="{1D43B9D2-04EA-46AB-8F76-A0F281D19B28}"/>
              </a:ext>
            </a:extLst>
          </p:cNvPr>
          <p:cNvSpPr>
            <a:spLocks noMove="1" noResize="1"/>
          </p:cNvSpPr>
          <p:nvPr/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2" descr="Image result for státní vlajka">
            <a:extLst>
              <a:ext uri="{FF2B5EF4-FFF2-40B4-BE49-F238E27FC236}">
                <a16:creationId xmlns:a16="http://schemas.microsoft.com/office/drawing/2014/main" id="{D3D399CF-2E04-4244-B125-74A10F80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7" r="2" b="2"/>
          <a:stretch>
            <a:fillRect/>
          </a:stretch>
        </p:blipFill>
        <p:spPr>
          <a:xfrm>
            <a:off x="641433" y="1721924"/>
            <a:ext cx="6704892" cy="45205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76">
            <a:extLst>
              <a:ext uri="{FF2B5EF4-FFF2-40B4-BE49-F238E27FC236}">
                <a16:creationId xmlns:a16="http://schemas.microsoft.com/office/drawing/2014/main" id="{36E52B75-FC26-43C8-A144-3288B7E9BD7E}"/>
              </a:ext>
            </a:extLst>
          </p:cNvPr>
          <p:cNvSpPr>
            <a:spLocks noMove="1" noResize="1"/>
          </p:cNvSpPr>
          <p:nvPr/>
        </p:nvSpPr>
        <p:spPr>
          <a:xfrm>
            <a:off x="7543800" y="1721924"/>
            <a:ext cx="4218428" cy="4520555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1E1E1"/>
            </a:solidFill>
            <a:prstDash val="solid"/>
            <a:miter/>
          </a:ln>
          <a:effectLst>
            <a:outerShdw dist="38096" dir="2700000" algn="tl">
              <a:srgbClr val="D9D9D9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Content Placeholder 7173">
            <a:extLst>
              <a:ext uri="{FF2B5EF4-FFF2-40B4-BE49-F238E27FC236}">
                <a16:creationId xmlns:a16="http://schemas.microsoft.com/office/drawing/2014/main" id="{139D9C78-F1A5-4200-9328-26658EF894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38747" y="2020824"/>
            <a:ext cx="3455096" cy="3959352"/>
          </a:xfrm>
        </p:spPr>
        <p:txBody>
          <a:bodyPr anchor="ctr"/>
          <a:lstStyle/>
          <a:p>
            <a:pPr lvl="0"/>
            <a:r>
              <a:rPr lang="cs-CZ"/>
              <a:t>Nejčastěji používaný státní symbol.</a:t>
            </a:r>
          </a:p>
          <a:p>
            <a:pPr lvl="0"/>
            <a:r>
              <a:rPr lang="cs-CZ"/>
              <a:t>Je vyvěšována při slavnostních příležitostech – státní svátky apod.</a:t>
            </a:r>
          </a:p>
          <a:p>
            <a:pPr lvl="0"/>
            <a:endParaRPr 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>
            <a:extLst>
              <a:ext uri="{FF2B5EF4-FFF2-40B4-BE49-F238E27FC236}">
                <a16:creationId xmlns:a16="http://schemas.microsoft.com/office/drawing/2014/main" id="{23C4E03E-3DE2-4F25-9BB5-C7B94D3190A2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74">
            <a:extLst>
              <a:ext uri="{FF2B5EF4-FFF2-40B4-BE49-F238E27FC236}">
                <a16:creationId xmlns:a16="http://schemas.microsoft.com/office/drawing/2014/main" id="{D9644659-9275-4DAE-ADAC-E26D8AB25A21}"/>
              </a:ext>
            </a:extLst>
          </p:cNvPr>
          <p:cNvSpPr>
            <a:spLocks noMove="1" noResize="1"/>
          </p:cNvSpPr>
          <p:nvPr/>
        </p:nvSpPr>
        <p:spPr>
          <a:xfrm>
            <a:off x="5058616" y="633615"/>
            <a:ext cx="6852467" cy="549592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DEDEDE"/>
            </a:solidFill>
            <a:prstDash val="solid"/>
            <a:miter/>
          </a:ln>
          <a:effectLst>
            <a:outerShdw dist="38096" dir="2700000" algn="tl">
              <a:srgbClr val="D9D9D9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BFC4922-343C-4F0D-A99E-999DAF344B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3813" y="978408"/>
            <a:ext cx="6003511" cy="1106424"/>
          </a:xfrm>
        </p:spPr>
        <p:txBody>
          <a:bodyPr/>
          <a:lstStyle/>
          <a:p>
            <a:pPr lvl="0"/>
            <a:r>
              <a:rPr lang="cs-CZ" sz="3600"/>
              <a:t>Státní barvy</a:t>
            </a:r>
          </a:p>
        </p:txBody>
      </p:sp>
      <p:pic>
        <p:nvPicPr>
          <p:cNvPr id="5" name="Picture 4" descr="Image result for trikolora na klopu">
            <a:extLst>
              <a:ext uri="{FF2B5EF4-FFF2-40B4-BE49-F238E27FC236}">
                <a16:creationId xmlns:a16="http://schemas.microsoft.com/office/drawing/2014/main" id="{C6A5F258-9E9C-40BB-BCCA-8518EA962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79" y="633615"/>
            <a:ext cx="3535683" cy="2651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76">
            <a:extLst>
              <a:ext uri="{FF2B5EF4-FFF2-40B4-BE49-F238E27FC236}">
                <a16:creationId xmlns:a16="http://schemas.microsoft.com/office/drawing/2014/main" id="{7DC5A440-7C48-422E-BECF-42ABE4D551F5}"/>
              </a:ext>
            </a:extLst>
          </p:cNvPr>
          <p:cNvSpPr>
            <a:spLocks noMove="1" noResize="1"/>
          </p:cNvSpPr>
          <p:nvPr/>
        </p:nvSpPr>
        <p:spPr>
          <a:xfrm>
            <a:off x="4994608" y="1181532"/>
            <a:ext cx="128016" cy="704088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78">
            <a:extLst>
              <a:ext uri="{FF2B5EF4-FFF2-40B4-BE49-F238E27FC236}">
                <a16:creationId xmlns:a16="http://schemas.microsoft.com/office/drawing/2014/main" id="{AF798943-4567-4665-AD4F-1F34D5A5D8AC}"/>
              </a:ext>
            </a:extLst>
          </p:cNvPr>
          <p:cNvSpPr>
            <a:spLocks noMove="1" noResize="1"/>
          </p:cNvSpPr>
          <p:nvPr/>
        </p:nvSpPr>
        <p:spPr>
          <a:xfrm>
            <a:off x="5553068" y="2121408"/>
            <a:ext cx="5824728" cy="9144"/>
          </a:xfrm>
          <a:prstGeom prst="rect">
            <a:avLst/>
          </a:pr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2" descr="Image result for státní barvy">
            <a:extLst>
              <a:ext uri="{FF2B5EF4-FFF2-40B4-BE49-F238E27FC236}">
                <a16:creationId xmlns:a16="http://schemas.microsoft.com/office/drawing/2014/main" id="{8C97060E-2C6D-44CB-BBF4-6166C31DE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619" y="3472470"/>
            <a:ext cx="1767836" cy="2651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3C926CAC-C464-4E6F-9828-777BAA9071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16867" y="2359152"/>
            <a:ext cx="6003511" cy="3429000"/>
          </a:xfrm>
        </p:spPr>
        <p:txBody>
          <a:bodyPr/>
          <a:lstStyle/>
          <a:p>
            <a:pPr lvl="0"/>
            <a:r>
              <a:rPr lang="cs-CZ"/>
              <a:t>Trikolóra</a:t>
            </a:r>
          </a:p>
          <a:p>
            <a:pPr lvl="0"/>
            <a:r>
              <a:rPr lang="cs-CZ"/>
              <a:t>Nutno dodržet pořadí</a:t>
            </a:r>
          </a:p>
          <a:p>
            <a:pPr lvl="0"/>
            <a:r>
              <a:rPr lang="cs-CZ"/>
              <a:t>Bílá: symbolizuje pravdu</a:t>
            </a:r>
          </a:p>
          <a:p>
            <a:pPr lvl="0"/>
            <a:r>
              <a:rPr lang="cs-CZ"/>
              <a:t>Červená: symbolizuje krev</a:t>
            </a:r>
          </a:p>
          <a:p>
            <a:pPr lvl="0"/>
            <a:r>
              <a:rPr lang="cs-CZ"/>
              <a:t>Modrá: symbolizuje přátelství</a:t>
            </a:r>
          </a:p>
          <a:p>
            <a:pPr lvl="0"/>
            <a:r>
              <a:rPr lang="cs-CZ"/>
              <a:t>Bílý pruh je vždy nahoře(vodorovně) nebo vlevo (svisle)</a:t>
            </a:r>
          </a:p>
          <a:p>
            <a:pPr lvl="0"/>
            <a:endParaRPr lang="cs-CZ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0">
            <a:extLst>
              <a:ext uri="{FF2B5EF4-FFF2-40B4-BE49-F238E27FC236}">
                <a16:creationId xmlns:a16="http://schemas.microsoft.com/office/drawing/2014/main" id="{6AF73D31-F158-4F07-83E7-A1A90EB5499E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6A9F019E-3710-4B1E-9BF1-65D620D3E4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55562" y="834883"/>
            <a:ext cx="4314642" cy="1268958"/>
          </a:xfrm>
        </p:spPr>
        <p:txBody>
          <a:bodyPr anchor="b"/>
          <a:lstStyle/>
          <a:p>
            <a:pPr lvl="0"/>
            <a:r>
              <a:rPr lang="cs-CZ" sz="3200"/>
              <a:t>Velký státní znak</a:t>
            </a:r>
          </a:p>
        </p:txBody>
      </p:sp>
      <p:pic>
        <p:nvPicPr>
          <p:cNvPr id="4" name="Picture 2" descr="Image result for velký státní znak">
            <a:extLst>
              <a:ext uri="{FF2B5EF4-FFF2-40B4-BE49-F238E27FC236}">
                <a16:creationId xmlns:a16="http://schemas.microsoft.com/office/drawing/2014/main" id="{094F167F-AC0C-4FF9-8B12-B997140A33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50"/>
          <a:stretch>
            <a:fillRect/>
          </a:stretch>
        </p:blipFill>
        <p:spPr>
          <a:xfrm>
            <a:off x="18" y="9"/>
            <a:ext cx="6717438" cy="6857990"/>
          </a:xfrm>
          <a:prstGeom prst="rect">
            <a:avLst/>
          </a:prstGeom>
          <a:noFill/>
          <a:ln cap="flat">
            <a:noFill/>
          </a:ln>
          <a:effectLst>
            <a:outerShdw dist="38103" algn="tl">
              <a:srgbClr val="D9D9D9">
                <a:alpha val="30000"/>
              </a:srgbClr>
            </a:outerShdw>
          </a:effectLst>
        </p:spPr>
      </p:pic>
      <p:sp>
        <p:nvSpPr>
          <p:cNvPr id="5" name="Rectangle 82">
            <a:extLst>
              <a:ext uri="{FF2B5EF4-FFF2-40B4-BE49-F238E27FC236}">
                <a16:creationId xmlns:a16="http://schemas.microsoft.com/office/drawing/2014/main" id="{BB663BA1-8B5C-4AC9-A9BE-4AA93DC88D80}"/>
              </a:ext>
            </a:extLst>
          </p:cNvPr>
          <p:cNvSpPr>
            <a:spLocks noMove="1" noResize="1"/>
          </p:cNvSpPr>
          <p:nvPr/>
        </p:nvSpPr>
        <p:spPr>
          <a:xfrm rot="5400013">
            <a:off x="7589867" y="387943"/>
            <a:ext cx="73152" cy="548640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84">
            <a:extLst>
              <a:ext uri="{FF2B5EF4-FFF2-40B4-BE49-F238E27FC236}">
                <a16:creationId xmlns:a16="http://schemas.microsoft.com/office/drawing/2014/main" id="{C73F8EB7-F4A6-4466-96E5-0B562486AB6A}"/>
              </a:ext>
            </a:extLst>
          </p:cNvPr>
          <p:cNvSpPr>
            <a:spLocks noMove="1" noResize="1"/>
          </p:cNvSpPr>
          <p:nvPr/>
        </p:nvSpPr>
        <p:spPr>
          <a:xfrm>
            <a:off x="7336176" y="2240371"/>
            <a:ext cx="4206240" cy="18288"/>
          </a:xfrm>
          <a:prstGeom prst="rect">
            <a:avLst/>
          </a:pr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Content Placeholder 3077">
            <a:extLst>
              <a:ext uri="{FF2B5EF4-FFF2-40B4-BE49-F238E27FC236}">
                <a16:creationId xmlns:a16="http://schemas.microsoft.com/office/drawing/2014/main" id="{443B4C62-6859-4659-AE99-68E59A4F7E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55562" y="2557585"/>
            <a:ext cx="4314642" cy="3717319"/>
          </a:xfrm>
        </p:spPr>
        <p:txBody>
          <a:bodyPr/>
          <a:lstStyle/>
          <a:p>
            <a:pPr lvl="0"/>
            <a:r>
              <a:rPr lang="cs-CZ" sz="2600"/>
              <a:t>Používá se k označení státních budov – ministerstva apod., je na bankovkách, policejních uniformách, na vlajce prezidenta republiky.</a:t>
            </a:r>
          </a:p>
          <a:p>
            <a:pPr lvl="0"/>
            <a:r>
              <a:rPr lang="cs-CZ" sz="2600"/>
              <a:t>V 1. a 4. poli je český lev</a:t>
            </a:r>
          </a:p>
          <a:p>
            <a:pPr lvl="0"/>
            <a:r>
              <a:rPr lang="cs-CZ" sz="2600"/>
              <a:t>Ve 2. poli je moravská orlice</a:t>
            </a:r>
          </a:p>
          <a:p>
            <a:pPr lvl="0"/>
            <a:r>
              <a:rPr lang="cs-CZ" sz="2600"/>
              <a:t>Ve 3. poli je slezská orlice</a:t>
            </a:r>
            <a:endParaRPr lang="en-US"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>
            <a:extLst>
              <a:ext uri="{FF2B5EF4-FFF2-40B4-BE49-F238E27FC236}">
                <a16:creationId xmlns:a16="http://schemas.microsoft.com/office/drawing/2014/main" id="{E1D9E0EA-9AA6-454B-BD84-6AD85B5F7C98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736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72">
            <a:extLst>
              <a:ext uri="{FF2B5EF4-FFF2-40B4-BE49-F238E27FC236}">
                <a16:creationId xmlns:a16="http://schemas.microsoft.com/office/drawing/2014/main" id="{FF9D2B65-E94E-404E-9BE7-020F6C875F1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2146819"/>
          </a:xfrm>
          <a:prstGeom prst="rect">
            <a:avLst/>
          </a:prstGeom>
          <a:solidFill>
            <a:srgbClr val="D9D9D9">
              <a:alpha val="3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9ED97BA-CD18-4220-9236-E19CC13935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8443" y="386260"/>
            <a:ext cx="5845567" cy="1638376"/>
          </a:xfrm>
        </p:spPr>
        <p:txBody>
          <a:bodyPr anchor="b"/>
          <a:lstStyle/>
          <a:p>
            <a:pPr lvl="0"/>
            <a:r>
              <a:rPr lang="cs-CZ" sz="4800"/>
              <a:t>Malý státní znak</a:t>
            </a:r>
          </a:p>
        </p:txBody>
      </p:sp>
      <p:sp>
        <p:nvSpPr>
          <p:cNvPr id="5" name="Rectangle 74">
            <a:extLst>
              <a:ext uri="{FF2B5EF4-FFF2-40B4-BE49-F238E27FC236}">
                <a16:creationId xmlns:a16="http://schemas.microsoft.com/office/drawing/2014/main" id="{F8716B15-56AE-4C96-AA0F-01AB84069677}"/>
              </a:ext>
            </a:extLst>
          </p:cNvPr>
          <p:cNvSpPr>
            <a:spLocks noMove="1" noResize="1"/>
          </p:cNvSpPr>
          <p:nvPr/>
        </p:nvSpPr>
        <p:spPr>
          <a:xfrm rot="5400013">
            <a:off x="-106446" y="6131884"/>
            <a:ext cx="524252" cy="152384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76">
            <a:extLst>
              <a:ext uri="{FF2B5EF4-FFF2-40B4-BE49-F238E27FC236}">
                <a16:creationId xmlns:a16="http://schemas.microsoft.com/office/drawing/2014/main" id="{15EB3E45-CB28-4C07-AC6B-2C40789F4959}"/>
              </a:ext>
            </a:extLst>
          </p:cNvPr>
          <p:cNvSpPr>
            <a:spLocks noMove="1" noResize="1"/>
          </p:cNvSpPr>
          <p:nvPr/>
        </p:nvSpPr>
        <p:spPr>
          <a:xfrm rot="16199987" flipH="1">
            <a:off x="5998177" y="277918"/>
            <a:ext cx="524252" cy="11863389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78">
            <a:extLst>
              <a:ext uri="{FF2B5EF4-FFF2-40B4-BE49-F238E27FC236}">
                <a16:creationId xmlns:a16="http://schemas.microsoft.com/office/drawing/2014/main" id="{1537193C-4862-4CD1-8979-F33A51719AA7}"/>
              </a:ext>
            </a:extLst>
          </p:cNvPr>
          <p:cNvSpPr>
            <a:spLocks noMove="1" noResize="1"/>
          </p:cNvSpPr>
          <p:nvPr/>
        </p:nvSpPr>
        <p:spPr>
          <a:xfrm>
            <a:off x="329184" y="399675"/>
            <a:ext cx="4647364" cy="580993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127001" dir="5400000" algn="tl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2" descr="Image result for malý státní znak">
            <a:extLst>
              <a:ext uri="{FF2B5EF4-FFF2-40B4-BE49-F238E27FC236}">
                <a16:creationId xmlns:a16="http://schemas.microsoft.com/office/drawing/2014/main" id="{0E350661-6168-48E3-B3DA-27DD906B9F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783"/>
          <a:stretch>
            <a:fillRect/>
          </a:stretch>
        </p:blipFill>
        <p:spPr>
          <a:xfrm>
            <a:off x="535106" y="627955"/>
            <a:ext cx="4235519" cy="53533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DC5375E5-8CA4-4B78-8DCB-61394870C7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66261" y="2620642"/>
            <a:ext cx="5837749" cy="3023701"/>
          </a:xfrm>
        </p:spPr>
        <p:txBody>
          <a:bodyPr anchor="ctr"/>
          <a:lstStyle/>
          <a:p>
            <a:pPr lvl="0"/>
            <a:r>
              <a:rPr lang="cs-CZ" sz="2400"/>
              <a:t>Označuje budovy státní správy – soudy apod.</a:t>
            </a:r>
          </a:p>
          <a:p>
            <a:pPr lvl="0"/>
            <a:r>
              <a:rPr lang="cs-CZ" sz="2400"/>
              <a:t>Je hlavně na razítkách – např. škol, na vysvědčení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4">
            <a:extLst>
              <a:ext uri="{FF2B5EF4-FFF2-40B4-BE49-F238E27FC236}">
                <a16:creationId xmlns:a16="http://schemas.microsoft.com/office/drawing/2014/main" id="{2745FEB5-7790-48F0-9C15-D9A02B91CB9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76">
            <a:extLst>
              <a:ext uri="{FF2B5EF4-FFF2-40B4-BE49-F238E27FC236}">
                <a16:creationId xmlns:a16="http://schemas.microsoft.com/office/drawing/2014/main" id="{287B82F0-51D0-486B-952F-E0DEE48EE472}"/>
              </a:ext>
            </a:extLst>
          </p:cNvPr>
          <p:cNvSpPr>
            <a:spLocks noMove="1" noResize="1"/>
          </p:cNvSpPr>
          <p:nvPr/>
        </p:nvSpPr>
        <p:spPr>
          <a:xfrm>
            <a:off x="5058616" y="633615"/>
            <a:ext cx="6852467" cy="5495928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DEDEDE"/>
            </a:solidFill>
            <a:prstDash val="solid"/>
            <a:miter/>
          </a:ln>
          <a:effectLst>
            <a:outerShdw dist="38096" dir="2700000" algn="tl">
              <a:srgbClr val="D9D9D9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AF392C5-A3B5-41EC-A4D7-57FD0DAC02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3813" y="978408"/>
            <a:ext cx="6003511" cy="1106424"/>
          </a:xfrm>
        </p:spPr>
        <p:txBody>
          <a:bodyPr/>
          <a:lstStyle/>
          <a:p>
            <a:pPr lvl="0"/>
            <a:r>
              <a:rPr lang="cs-CZ" sz="3600" b="1"/>
              <a:t>Státní pečeť</a:t>
            </a:r>
          </a:p>
        </p:txBody>
      </p:sp>
      <p:pic>
        <p:nvPicPr>
          <p:cNvPr id="5" name="Picture 2" descr="Image result for státní pečeť">
            <a:extLst>
              <a:ext uri="{FF2B5EF4-FFF2-40B4-BE49-F238E27FC236}">
                <a16:creationId xmlns:a16="http://schemas.microsoft.com/office/drawing/2014/main" id="{CBFDECBB-B7A2-4165-BEF1-13405A723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38" y="633615"/>
            <a:ext cx="2616555" cy="2651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78">
            <a:extLst>
              <a:ext uri="{FF2B5EF4-FFF2-40B4-BE49-F238E27FC236}">
                <a16:creationId xmlns:a16="http://schemas.microsoft.com/office/drawing/2014/main" id="{1138F178-358E-4833-BC5A-DF079463AD31}"/>
              </a:ext>
            </a:extLst>
          </p:cNvPr>
          <p:cNvSpPr>
            <a:spLocks noMove="1" noResize="1"/>
          </p:cNvSpPr>
          <p:nvPr/>
        </p:nvSpPr>
        <p:spPr>
          <a:xfrm>
            <a:off x="4994608" y="1181532"/>
            <a:ext cx="128016" cy="704088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80">
            <a:extLst>
              <a:ext uri="{FF2B5EF4-FFF2-40B4-BE49-F238E27FC236}">
                <a16:creationId xmlns:a16="http://schemas.microsoft.com/office/drawing/2014/main" id="{8E0522A8-5869-426C-85BE-083254BA394E}"/>
              </a:ext>
            </a:extLst>
          </p:cNvPr>
          <p:cNvSpPr>
            <a:spLocks noMove="1" noResize="1"/>
          </p:cNvSpPr>
          <p:nvPr/>
        </p:nvSpPr>
        <p:spPr>
          <a:xfrm>
            <a:off x="5553068" y="2121408"/>
            <a:ext cx="5824728" cy="9144"/>
          </a:xfrm>
          <a:prstGeom prst="rect">
            <a:avLst/>
          </a:pr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4" descr="Image result for státní pečeť">
            <a:extLst>
              <a:ext uri="{FF2B5EF4-FFF2-40B4-BE49-F238E27FC236}">
                <a16:creationId xmlns:a16="http://schemas.microsoft.com/office/drawing/2014/main" id="{FDED29A8-067C-450B-AF60-FD0BB84D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50" y="3472470"/>
            <a:ext cx="1543973" cy="2651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ontent Placeholder 5127">
            <a:extLst>
              <a:ext uri="{FF2B5EF4-FFF2-40B4-BE49-F238E27FC236}">
                <a16:creationId xmlns:a16="http://schemas.microsoft.com/office/drawing/2014/main" id="{9DDED554-1A60-4333-85E3-02B5FB8536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16867" y="2359152"/>
            <a:ext cx="6003511" cy="3429000"/>
          </a:xfrm>
        </p:spPr>
        <p:txBody>
          <a:bodyPr/>
          <a:lstStyle/>
          <a:p>
            <a:pPr lvl="0"/>
            <a:r>
              <a:rPr lang="cs-CZ"/>
              <a:t>Používá se jí k pečetění státních smluv a jiných velmi důležitých listin.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>
            <a:extLst>
              <a:ext uri="{FF2B5EF4-FFF2-40B4-BE49-F238E27FC236}">
                <a16:creationId xmlns:a16="http://schemas.microsoft.com/office/drawing/2014/main" id="{4AC8F610-C406-4C39-BCED-55BF57DF38C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1BB62B1-6C86-478A-B286-5609409859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5704" y="566928"/>
            <a:ext cx="4578336" cy="1161288"/>
          </a:xfrm>
        </p:spPr>
        <p:txBody>
          <a:bodyPr anchor="b"/>
          <a:lstStyle/>
          <a:p>
            <a:pPr lvl="0"/>
            <a:r>
              <a:rPr lang="cs-CZ" sz="3600"/>
              <a:t>Vlajka prezidenta republiky</a:t>
            </a:r>
          </a:p>
        </p:txBody>
      </p:sp>
      <p:pic>
        <p:nvPicPr>
          <p:cNvPr id="4" name="Picture 2" descr="Image result for vlajka prezidenta republiky">
            <a:extLst>
              <a:ext uri="{FF2B5EF4-FFF2-40B4-BE49-F238E27FC236}">
                <a16:creationId xmlns:a16="http://schemas.microsoft.com/office/drawing/2014/main" id="{2461676B-3734-4739-8BBC-55FFA3A1A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" r="2084" b="-1"/>
          <a:stretch>
            <a:fillRect/>
          </a:stretch>
        </p:blipFill>
        <p:spPr>
          <a:xfrm>
            <a:off x="838203" y="566928"/>
            <a:ext cx="5157216" cy="52852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ontent Placeholder 8197">
            <a:extLst>
              <a:ext uri="{FF2B5EF4-FFF2-40B4-BE49-F238E27FC236}">
                <a16:creationId xmlns:a16="http://schemas.microsoft.com/office/drawing/2014/main" id="{C0001898-5EF6-4357-871D-A192A73FB2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5704" y="2057400"/>
            <a:ext cx="4572000" cy="3776472"/>
          </a:xfrm>
        </p:spPr>
        <p:txBody>
          <a:bodyPr/>
          <a:lstStyle/>
          <a:p>
            <a:pPr lvl="0"/>
            <a:r>
              <a:rPr lang="cs-CZ"/>
              <a:t>Říká se jí také prezidentská standarta</a:t>
            </a:r>
          </a:p>
          <a:p>
            <a:pPr lvl="0"/>
            <a:r>
              <a:rPr lang="cs-CZ"/>
              <a:t>Je vyvěšována na sídle prezidenta – Pražském hradě, pokud se tam prezident zdržuje</a:t>
            </a:r>
          </a:p>
          <a:p>
            <a:pPr lvl="0"/>
            <a:r>
              <a:rPr lang="cs-CZ"/>
              <a:t>Je jí označován i jeho automobil.</a:t>
            </a:r>
            <a:endParaRPr lang="en-US"/>
          </a:p>
        </p:txBody>
      </p:sp>
      <p:sp>
        <p:nvSpPr>
          <p:cNvPr id="6" name="Rectangle 74">
            <a:extLst>
              <a:ext uri="{FF2B5EF4-FFF2-40B4-BE49-F238E27FC236}">
                <a16:creationId xmlns:a16="http://schemas.microsoft.com/office/drawing/2014/main" id="{E81F2476-F793-4FF8-A92B-0DA915E5716A}"/>
              </a:ext>
            </a:extLst>
          </p:cNvPr>
          <p:cNvSpPr>
            <a:spLocks noMove="1" noResize="1"/>
          </p:cNvSpPr>
          <p:nvPr/>
        </p:nvSpPr>
        <p:spPr>
          <a:xfrm>
            <a:off x="841248" y="6112343"/>
            <a:ext cx="10506456" cy="18288"/>
          </a:xfrm>
          <a:prstGeom prst="rect">
            <a:avLst/>
          </a:prstGeom>
          <a:solidFill>
            <a:srgbClr val="D5D5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76">
            <a:extLst>
              <a:ext uri="{FF2B5EF4-FFF2-40B4-BE49-F238E27FC236}">
                <a16:creationId xmlns:a16="http://schemas.microsoft.com/office/drawing/2014/main" id="{6F664230-333D-46FB-9395-B632A842BF87}"/>
              </a:ext>
            </a:extLst>
          </p:cNvPr>
          <p:cNvSpPr>
            <a:spLocks noMove="1" noResize="1"/>
          </p:cNvSpPr>
          <p:nvPr/>
        </p:nvSpPr>
        <p:spPr>
          <a:xfrm rot="5400013">
            <a:off x="9034272" y="3817400"/>
            <a:ext cx="54864" cy="4572000"/>
          </a:xfrm>
          <a:prstGeom prst="rect">
            <a:avLst/>
          </a:pr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449</Words>
  <Application>Microsoft Office PowerPoint</Application>
  <PresentationFormat>Širokoúhlá obrazovka</PresentationFormat>
  <Paragraphs>54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Motiv Office</vt:lpstr>
      <vt:lpstr>Naše vlast</vt:lpstr>
      <vt:lpstr>Naše vlast</vt:lpstr>
      <vt:lpstr>Státní symboly</vt:lpstr>
      <vt:lpstr>Státní vlajka</vt:lpstr>
      <vt:lpstr>Státní barvy</vt:lpstr>
      <vt:lpstr>Velký státní znak</vt:lpstr>
      <vt:lpstr>Malý státní znak</vt:lpstr>
      <vt:lpstr>Státní pečeť</vt:lpstr>
      <vt:lpstr>Vlajka prezidenta republiky</vt:lpstr>
      <vt:lpstr>Státní hymna</vt:lpstr>
      <vt:lpstr>Korunovační klenoty – symbol české státnosti</vt:lpstr>
      <vt:lpstr>Regiony</vt:lpstr>
      <vt:lpstr>Podkrkonoší</vt:lpstr>
      <vt:lpstr>Chodsko</vt:lpstr>
      <vt:lpstr>Haná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vlast</dc:title>
  <dc:creator>strnadovai@centrum.cz</dc:creator>
  <cp:lastModifiedBy>strnadovai@centrum.cz</cp:lastModifiedBy>
  <cp:revision>15</cp:revision>
  <dcterms:created xsi:type="dcterms:W3CDTF">2021-02-06T11:54:29Z</dcterms:created>
  <dcterms:modified xsi:type="dcterms:W3CDTF">2021-02-09T07:32:48Z</dcterms:modified>
</cp:coreProperties>
</file>